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8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08" r:id="rId2"/>
    <p:sldMasterId id="2147483798" r:id="rId3"/>
    <p:sldMasterId id="2147483825" r:id="rId4"/>
    <p:sldMasterId id="2147483853" r:id="rId5"/>
  </p:sldMasterIdLst>
  <p:notesMasterIdLst>
    <p:notesMasterId r:id="rId30"/>
  </p:notesMasterIdLst>
  <p:handoutMasterIdLst>
    <p:handoutMasterId r:id="rId31"/>
  </p:handoutMasterIdLst>
  <p:sldIdLst>
    <p:sldId id="718" r:id="rId6"/>
    <p:sldId id="1885" r:id="rId7"/>
    <p:sldId id="2057" r:id="rId8"/>
    <p:sldId id="2081" r:id="rId9"/>
    <p:sldId id="2058" r:id="rId10"/>
    <p:sldId id="2059" r:id="rId11"/>
    <p:sldId id="2061" r:id="rId12"/>
    <p:sldId id="2037" r:id="rId13"/>
    <p:sldId id="2062" r:id="rId14"/>
    <p:sldId id="2063" r:id="rId15"/>
    <p:sldId id="2068" r:id="rId16"/>
    <p:sldId id="2038" r:id="rId17"/>
    <p:sldId id="2066" r:id="rId18"/>
    <p:sldId id="2069" r:id="rId19"/>
    <p:sldId id="2060" r:id="rId20"/>
    <p:sldId id="2071" r:id="rId21"/>
    <p:sldId id="2072" r:id="rId22"/>
    <p:sldId id="2074" r:id="rId23"/>
    <p:sldId id="2075" r:id="rId24"/>
    <p:sldId id="2077" r:id="rId25"/>
    <p:sldId id="2078" r:id="rId26"/>
    <p:sldId id="2070" r:id="rId27"/>
    <p:sldId id="2083" r:id="rId28"/>
    <p:sldId id="1541" r:id="rId29"/>
  </p:sldIdLst>
  <p:sldSz cx="9144000" cy="5143500" type="screen16x9"/>
  <p:notesSz cx="6858000" cy="9144000"/>
  <p:defaultTextStyle>
    <a:defPPr>
      <a:defRPr lang="zh-CN"/>
    </a:defPPr>
    <a:lvl1pPr marL="0" algn="l" defTabSz="6850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57" algn="l" defTabSz="6850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15" algn="l" defTabSz="6850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73" algn="l" defTabSz="6850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30" algn="l" defTabSz="6850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89" algn="l" defTabSz="6850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144" algn="l" defTabSz="6850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000" algn="l" defTabSz="6850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857" algn="l" defTabSz="6850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yang chen" initials="y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8E3432"/>
    <a:srgbClr val="DD7A5B"/>
    <a:srgbClr val="AF4343"/>
    <a:srgbClr val="EDBD68"/>
    <a:srgbClr val="FFE285"/>
    <a:srgbClr val="FFD85D"/>
    <a:srgbClr val="FFC981"/>
    <a:srgbClr val="F2CE8E"/>
    <a:srgbClr val="853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603FDC-E32A-4AB5-989C-0864C3EAD2B8}" styleName="主题样式 2 - 个性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3" autoAdjust="0"/>
    <p:restoredTop sz="76651" autoAdjust="0"/>
  </p:normalViewPr>
  <p:slideViewPr>
    <p:cSldViewPr snapToGrid="0">
      <p:cViewPr varScale="1">
        <p:scale>
          <a:sx n="59" d="100"/>
          <a:sy n="59" d="100"/>
        </p:scale>
        <p:origin x="36" y="507"/>
      </p:cViewPr>
      <p:guideLst>
        <p:guide orient="horz" pos="155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D4F0-5ECA-4ADE-B95C-E2398A94025D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8ECA-7C64-4790-A9D4-01A3019AE3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206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7AAD-6A09-47E5-AE74-81ED225034CC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D0C20-B821-493E-9E67-6C082CA05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07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8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54FC9C-C08C-452B-A1B8-B8FA13ADF188}" type="slidenum"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pPr/>
              <a:t>1</a:t>
            </a:fld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656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那我们爬到了多少数据呢？由于微信前端最多允许爬取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页数据的限制，我们爬到了从今年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月至今的共计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的数据，其中，文章数大概约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篇……，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这对我们舆情监控、情感分析起到了决定性的支持。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左下角的图展示了我们将前端页面的数据爬取之后，存入非关系数据库的格式，右下角的图展现了经过一系列数据分析之后还没有可视化的结果。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84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我们遇到的问题主要分为以下两方面：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受限于微信强大的反爬机制，</a:t>
            </a:r>
            <a:r>
              <a:rPr lang="en-US" altLang="zh-CN" dirty="0" err="1"/>
              <a:t>url</a:t>
            </a:r>
            <a:r>
              <a:rPr lang="zh-CN" altLang="en-US" dirty="0"/>
              <a:t>中存在多个参数变化的情况，需要我们采用手动处理、解析页面获取等方式进行匹配。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我们仅能通过前端页面爬取信息，不考虑缺少用户维度信息，我们还需要估算阅读量（超过十万前端不区分），评论非全量（最多展示</a:t>
            </a:r>
            <a:r>
              <a:rPr lang="en-US" altLang="zh-CN" dirty="0"/>
              <a:t>100</a:t>
            </a:r>
            <a:r>
              <a:rPr lang="zh-CN" altLang="en-US" dirty="0"/>
              <a:t>条筛选过的）等问题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94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06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B</a:t>
            </a:r>
            <a:r>
              <a:rPr lang="zh-CN" altLang="en-US" sz="1200" dirty="0"/>
              <a:t>ootstrap：简洁、直观、强悍的前端开发框架，让</a:t>
            </a:r>
            <a:r>
              <a:rPr lang="en-US" altLang="zh-CN" sz="1200" dirty="0"/>
              <a:t>web</a:t>
            </a:r>
            <a:r>
              <a:rPr lang="zh-CN" altLang="en-US" sz="1200" dirty="0"/>
              <a:t>开发更迅速、简单。</a:t>
            </a:r>
          </a:p>
          <a:p>
            <a:r>
              <a:rPr lang="en-US" altLang="zh-CN" sz="1200" dirty="0"/>
              <a:t>jQuery: </a:t>
            </a:r>
            <a:r>
              <a:rPr lang="zh-CN" altLang="en-US" sz="1200" dirty="0"/>
              <a:t>快速、简洁的</a:t>
            </a:r>
            <a:r>
              <a:rPr lang="en-US" altLang="zh-CN" sz="1200" dirty="0"/>
              <a:t>JavaScript</a:t>
            </a:r>
            <a:r>
              <a:rPr lang="zh-CN" altLang="en-US" sz="1200" dirty="0"/>
              <a:t>框架，优化</a:t>
            </a:r>
            <a:r>
              <a:rPr lang="en-US" altLang="zh-CN" sz="1200" dirty="0"/>
              <a:t>HTML</a:t>
            </a:r>
            <a:r>
              <a:rPr lang="zh-CN" altLang="en-US" sz="1200" dirty="0"/>
              <a:t>文档操作、事件处理、动画设计和</a:t>
            </a:r>
            <a:r>
              <a:rPr lang="en-US" altLang="zh-CN" sz="1200" dirty="0"/>
              <a:t>Ajax</a:t>
            </a:r>
            <a:r>
              <a:rPr lang="zh-CN" altLang="en-US" sz="1200" dirty="0"/>
              <a:t>交互</a:t>
            </a:r>
          </a:p>
          <a:p>
            <a:pPr marL="0" marR="0" lvl="0" indent="0" algn="l" defTabSz="914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/>
              <a:t>Echarts</a:t>
            </a:r>
            <a:r>
              <a:rPr lang="zh-CN" altLang="en-US" sz="1200" dirty="0"/>
              <a:t>：数据可视化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102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我们采用自底向上的处理逻辑，通过数据抓包采集标题、作者等基本指标，存储到非关系型数据库</a:t>
            </a:r>
            <a:r>
              <a:rPr kumimoji="1" lang="en-US" altLang="zh-CN" dirty="0" err="1"/>
              <a:t>mongodb</a:t>
            </a:r>
            <a:r>
              <a:rPr kumimoji="1" lang="zh-CN" altLang="en-US" dirty="0"/>
              <a:t>中，进而导出成</a:t>
            </a:r>
            <a:r>
              <a:rPr kumimoji="1" lang="en-US" altLang="zh-CN" dirty="0"/>
              <a:t>CSV</a:t>
            </a:r>
            <a:r>
              <a:rPr kumimoji="1" lang="zh-CN" altLang="en-US" dirty="0"/>
              <a:t>文件供后端加工，采用</a:t>
            </a:r>
            <a:r>
              <a:rPr kumimoji="1" lang="en-US" altLang="zh-CN" dirty="0"/>
              <a:t>pandas</a:t>
            </a:r>
            <a:r>
              <a:rPr kumimoji="1" lang="zh-CN" altLang="en-US" dirty="0"/>
              <a:t>等数据分析库加工文章、作者、热词等维度基本指标，通过自然语言处理等技术深入洞察，利用时间等多维度关联分析，最终将结果通过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文本和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格式传输到前端进行展示。</a:t>
            </a:r>
            <a:endParaRPr kumimoji="1" lang="en-US" altLang="zh-CN" dirty="0"/>
          </a:p>
          <a:p>
            <a:r>
              <a:rPr kumimoji="1" lang="zh-CN" altLang="en-US" dirty="0"/>
              <a:t>前端使用</a:t>
            </a:r>
            <a:r>
              <a:rPr kumimoji="1" lang="en-US" altLang="zh-CN" dirty="0"/>
              <a:t>BOOTSTRAP</a:t>
            </a:r>
            <a:r>
              <a:rPr kumimoji="1" lang="zh-CN" altLang="en-US" dirty="0"/>
              <a:t>框架和</a:t>
            </a:r>
            <a:r>
              <a:rPr kumimoji="1" lang="en-US" altLang="zh-CN" dirty="0"/>
              <a:t>ECHARTS</a:t>
            </a:r>
            <a:r>
              <a:rPr kumimoji="1" lang="zh-CN" altLang="en-US" dirty="0"/>
              <a:t>进行展示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484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由于拿不到用户数据，只能基于可以获取的数据（文章标题、作者、发布时间、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浏览量，点赞数，评论数、评论内容</a:t>
            </a:r>
            <a:r>
              <a:rPr lang="zh-CN" altLang="en-US" dirty="0"/>
              <a:t>），进行分析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受众点</a:t>
            </a:r>
            <a:endParaRPr lang="en-US" altLang="zh-CN" sz="1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公众号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健康态势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预判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043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80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01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163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对评论内容和标题分别作热词提取。使用</a:t>
            </a:r>
            <a:r>
              <a:rPr lang="en-US" altLang="zh-CN" dirty="0" err="1"/>
              <a:t>jieba</a:t>
            </a:r>
            <a:r>
              <a:rPr lang="zh-CN" altLang="en-US" dirty="0"/>
              <a:t>分词对文本进行处理之后，通过统计词频来获取关键词，获取词频在前</a:t>
            </a:r>
            <a:r>
              <a:rPr lang="en-US" altLang="zh-CN" dirty="0"/>
              <a:t>N</a:t>
            </a:r>
            <a:r>
              <a:rPr lang="zh-CN" altLang="en-US" dirty="0"/>
              <a:t>（我们这里取</a:t>
            </a:r>
            <a:r>
              <a:rPr lang="en-US" altLang="zh-CN" dirty="0"/>
              <a:t>N=1000</a:t>
            </a:r>
            <a:r>
              <a:rPr lang="zh-CN" altLang="en-US" dirty="0"/>
              <a:t>）的作为关键词。 这里采取的是，</a:t>
            </a:r>
            <a:r>
              <a:rPr lang="en-US" altLang="zh-CN" dirty="0"/>
              <a:t>TF-IDF</a:t>
            </a:r>
            <a:r>
              <a:rPr lang="zh-CN" altLang="en-US" dirty="0"/>
              <a:t>权重来进行关键词获取，首先需要对文本构建词频矩阵，其次才能使用向量求</a:t>
            </a:r>
            <a:r>
              <a:rPr lang="en-US" altLang="zh-CN" dirty="0"/>
              <a:t>TF-IDF</a:t>
            </a:r>
            <a:r>
              <a:rPr lang="zh-CN" altLang="en-US" dirty="0"/>
              <a:t>值。最终根据</a:t>
            </a:r>
            <a:r>
              <a:rPr lang="en-US" altLang="zh-CN" dirty="0"/>
              <a:t>TF-IDF</a:t>
            </a:r>
            <a:r>
              <a:rPr lang="zh-CN" altLang="en-US" dirty="0"/>
              <a:t>生成词云。（</a:t>
            </a:r>
            <a:r>
              <a:rPr lang="en-US" altLang="zh-CN" dirty="0"/>
              <a:t>TF-IDF</a:t>
            </a:r>
            <a:r>
              <a:rPr lang="zh-CN" altLang="en-US" dirty="0"/>
              <a:t>用以评估一字词对于一个文件集（或一个语料库中）的其中一份文件的重要程度。）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399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778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挖掘大众对于各篇新闻的情绪极性。对中文进行文本分析，我们使用的是 </a:t>
            </a:r>
            <a:r>
              <a:rPr lang="en-US" altLang="zh-CN" dirty="0" err="1"/>
              <a:t>SnowNLP</a:t>
            </a:r>
            <a:r>
              <a:rPr lang="zh-CN" altLang="en-US" dirty="0"/>
              <a:t>包，可以方便的处理中文文本内容。</a:t>
            </a:r>
            <a:endParaRPr lang="en-US" altLang="zh-CN" dirty="0"/>
          </a:p>
          <a:p>
            <a:r>
              <a:rPr lang="en-US" altLang="zh-CN" dirty="0" err="1"/>
              <a:t>SnowNLP</a:t>
            </a:r>
            <a:r>
              <a:rPr lang="zh-CN" altLang="en-US" dirty="0"/>
              <a:t>的情感分析取值，表达的是“这句话代表正面情感的概率”，所以情感分析的结果区间是</a:t>
            </a:r>
            <a:r>
              <a:rPr lang="en-US" altLang="zh-CN" dirty="0"/>
              <a:t>[0,1]</a:t>
            </a:r>
            <a:r>
              <a:rPr lang="zh-CN" altLang="en-US" dirty="0"/>
              <a:t>之间的数。</a:t>
            </a:r>
            <a:endParaRPr lang="en-US" altLang="zh-CN" dirty="0"/>
          </a:p>
          <a:p>
            <a:r>
              <a:rPr lang="zh-CN" altLang="en-US" dirty="0"/>
              <a:t>例如，对“我今天很愤怒”一句，</a:t>
            </a:r>
            <a:r>
              <a:rPr lang="en-US" altLang="zh-CN" dirty="0" err="1"/>
              <a:t>SnowNLP</a:t>
            </a:r>
            <a:r>
              <a:rPr lang="zh-CN" altLang="en-US" dirty="0"/>
              <a:t>认为，它表达正面情感的概率很低很低，分析的情感值应该是取向</a:t>
            </a:r>
            <a:r>
              <a:rPr lang="en-US" altLang="zh-CN" dirty="0"/>
              <a:t>0</a:t>
            </a:r>
            <a:r>
              <a:rPr lang="zh-CN" altLang="en-US" dirty="0"/>
              <a:t>的数。</a:t>
            </a:r>
            <a:endParaRPr lang="en-US" altLang="zh-CN" dirty="0"/>
          </a:p>
          <a:p>
            <a:r>
              <a:rPr lang="en-US" altLang="zh-CN" dirty="0" err="1"/>
              <a:t>SnowNLP</a:t>
            </a:r>
            <a:r>
              <a:rPr lang="zh-CN" altLang="en-US" dirty="0"/>
              <a:t>内部是运用贝叶斯模型进行分类和预测，</a:t>
            </a:r>
            <a:r>
              <a:rPr lang="en-US" altLang="zh-CN" dirty="0"/>
              <a:t>classify</a:t>
            </a:r>
            <a:r>
              <a:rPr lang="zh-CN" altLang="en-US" dirty="0"/>
              <a:t>函数和</a:t>
            </a:r>
            <a:r>
              <a:rPr lang="en-US" altLang="zh-CN" dirty="0"/>
              <a:t>train</a:t>
            </a:r>
            <a:r>
              <a:rPr lang="zh-CN" altLang="en-US" dirty="0"/>
              <a:t>函数是两个核心的函数，其中，</a:t>
            </a:r>
            <a:r>
              <a:rPr lang="en-US" altLang="zh-CN" dirty="0"/>
              <a:t>train</a:t>
            </a:r>
            <a:r>
              <a:rPr lang="zh-CN" altLang="en-US" dirty="0"/>
              <a:t>函数用于训练一个情感分类器，</a:t>
            </a:r>
            <a:r>
              <a:rPr lang="en-US" altLang="zh-CN" dirty="0"/>
              <a:t>classify</a:t>
            </a:r>
            <a:r>
              <a:rPr lang="zh-CN" altLang="en-US" dirty="0"/>
              <a:t>函数用于预测。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苹果发布新品了，我发现我的手机还可以再撑两年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77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380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52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9300"/>
            <a:ext cx="6650038" cy="3741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过这次项目，我们不仅学习实践了前后端主流的框架技术，而且了解了集团各域业务与子公司职能，与小伙伴们建立深厚友谊。十分感谢集团和项目组为我们准备的这次干货满满的培训课程，感谢各分子公司小伙伴们的大力配合。我们将在未来的工作中践行聚焦、创新、合作的理念，在各自岗位上</a:t>
            </a:r>
            <a:r>
              <a:rPr lang="zh-CN" altLang="en-US"/>
              <a:t>积极进取。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589147-425F-4B84-90D9-A1C8E5106715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0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官方号承担</a:t>
            </a:r>
            <a:r>
              <a:rPr lang="en-US" altLang="zh-CN" dirty="0"/>
              <a:t>……</a:t>
            </a:r>
            <a:r>
              <a:rPr lang="zh-CN" altLang="en-US" dirty="0"/>
              <a:t>使命，基于数据分析的目的，新闻类公众号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96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最终，我们想通过对运营数据的分析，实现……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6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1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通过需求分析，我们将系统拆分为四个维度、共九个功能点，并使用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刀对每个页面进行原型设计。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00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同时，我们使用敏捷开发的模式，利用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teambition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将任务拆解并分配到个人，通过看板监控项目进度，以达到项目成员共同解决问题，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前后端联调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3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数据是分析的基础。那我们能爬到什么数据呢？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668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随便点开一篇微信公众号的文章，目之所及 我们都能爬到。比如……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0C20-B821-493E-9E67-6C082CA056A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1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9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31"/>
            <a:ext cx="7886700" cy="3263503"/>
          </a:xfrm>
          <a:prstGeom prst="rect">
            <a:avLst/>
          </a:prstGeom>
        </p:spPr>
        <p:txBody>
          <a:bodyPr lIns="91422" tIns="45711" rIns="91422" bIns="4571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pPr defTabSz="685046"/>
            <a:fld id="{CC91EB59-6B56-9B45-9031-44C339DB4CD6}" type="datetimeFigureOut">
              <a:rPr kumimoji="1" lang="zh-CN" altLang="en-US" smtClean="0">
                <a:solidFill>
                  <a:prstClr val="black"/>
                </a:solidFill>
              </a:rPr>
              <a:pPr defTabSz="685046"/>
              <a:t>2018/9/13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pPr defTabSz="685046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pPr defTabSz="685046"/>
            <a:fld id="{A3685D2B-2B09-EF47-AC01-7BDC31234B58}" type="slidenum">
              <a:rPr kumimoji="1" lang="zh-CN" altLang="en-US" smtClean="0">
                <a:solidFill>
                  <a:prstClr val="black"/>
                </a:solidFill>
              </a:rPr>
              <a:pPr defTabSz="685046"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06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63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63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Logo.bmp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512" y="3"/>
            <a:ext cx="1675427" cy="95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66827"/>
            <a:ext cx="9138046" cy="239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9890527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9" y="3964797"/>
            <a:ext cx="1357312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9"/>
          <p:cNvCxnSpPr/>
          <p:nvPr userDrawn="1"/>
        </p:nvCxnSpPr>
        <p:spPr bwMode="auto">
          <a:xfrm>
            <a:off x="0" y="716756"/>
            <a:ext cx="9144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" y="0"/>
            <a:ext cx="923925" cy="68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7470776" y="39294"/>
            <a:ext cx="1379538" cy="752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8" name="矩形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anchor="ctr"/>
          <a:lstStyle/>
          <a:p>
            <a:pPr algn="ctr">
              <a:defRPr/>
            </a:pPr>
            <a:endParaRPr lang="zh-CN" altLang="en-US" sz="1200" dirty="0">
              <a:solidFill>
                <a:prstClr val="white"/>
              </a:solidFill>
            </a:endParaRPr>
          </a:p>
        </p:txBody>
      </p:sp>
      <p:pic>
        <p:nvPicPr>
          <p:cNvPr id="9" name="Picture 2055" descr="色条 拷贝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25155"/>
            <a:ext cx="9144000" cy="277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vivianting\Desktop\1234131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160749"/>
            <a:ext cx="1487488" cy="77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37638"/>
            <a:ext cx="7772400" cy="1102519"/>
          </a:xfrm>
          <a:prstGeom prst="rect">
            <a:avLst/>
          </a:prstGeom>
        </p:spPr>
        <p:txBody>
          <a:bodyPr lIns="91417" tIns="45709" rIns="91417" bIns="45709"/>
          <a:lstStyle>
            <a:lvl1pPr>
              <a:defRPr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2841782"/>
            <a:ext cx="6415088" cy="985838"/>
          </a:xfrm>
          <a:prstGeom prst="rect">
            <a:avLst/>
          </a:prstGeom>
        </p:spPr>
        <p:txBody>
          <a:bodyPr lIns="91417" tIns="45709" rIns="91417" bIns="45709"/>
          <a:lstStyle>
            <a:lvl1pPr marL="0" indent="0" algn="ctr">
              <a:buNone/>
              <a:defRPr sz="17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1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17" tIns="45709" rIns="91417" bIns="45709"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10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0150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29"/>
            <a:ext cx="7886700" cy="3263503"/>
          </a:xfrm>
          <a:prstGeom prst="rect">
            <a:avLst/>
          </a:prstGeom>
        </p:spPr>
        <p:txBody>
          <a:bodyPr lIns="91426" tIns="45712" rIns="91426" bIns="45712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CC91EB59-6B56-9B45-9031-44C339DB4CD6}" type="datetimeFigureOut">
              <a:rPr kumimoji="1" lang="zh-CN" altLang="en-US" smtClean="0">
                <a:solidFill>
                  <a:prstClr val="black"/>
                </a:solidFill>
              </a:rPr>
              <a:pPr/>
              <a:t>2018/9/13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3685D2B-2B09-EF47-AC01-7BDC31234B58}" type="slidenum">
              <a:rPr kumimoji="1" lang="zh-CN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96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 bwMode="auto">
          <a:xfrm>
            <a:off x="0" y="716756"/>
            <a:ext cx="914400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2" cstate="print"/>
          <a:srcRect l="4971" t="1717" r="74190" b="70428"/>
          <a:stretch>
            <a:fillRect/>
          </a:stretch>
        </p:blipFill>
        <p:spPr bwMode="auto">
          <a:xfrm>
            <a:off x="7786688" y="3964792"/>
            <a:ext cx="1357312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15"/>
          <p:cNvGrpSpPr/>
          <p:nvPr userDrawn="1"/>
        </p:nvGrpSpPr>
        <p:grpSpPr bwMode="auto">
          <a:xfrm>
            <a:off x="7524769" y="71447"/>
            <a:ext cx="1298575" cy="675085"/>
            <a:chOff x="7524328" y="95250"/>
            <a:chExt cx="1299384" cy="900000"/>
          </a:xfrm>
        </p:grpSpPr>
        <p:pic>
          <p:nvPicPr>
            <p:cNvPr id="5" name="图片 11" descr="QQ截图未命名.bmp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00169" y="610394"/>
              <a:ext cx="1028700" cy="230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 descr="C:\Users\vivianting\Desktop\1234131.pn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24328" y="95250"/>
              <a:ext cx="1299384" cy="900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灯片编号占位符 5"/>
          <p:cNvSpPr txBox="1"/>
          <p:nvPr userDrawn="1"/>
        </p:nvSpPr>
        <p:spPr bwMode="auto">
          <a:xfrm>
            <a:off x="7596188" y="4816080"/>
            <a:ext cx="10795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6" tIns="45699" rIns="91396" bIns="45699" anchor="ctr"/>
          <a:lstStyle/>
          <a:p>
            <a:pPr algn="r" defTabSz="912473"/>
            <a:fld id="{832E602C-DDE0-4D3F-B54D-0202DA2F86B1}" type="slidenum">
              <a:rPr lang="en-US" altLang="zh-CN" sz="1200" b="1">
                <a:solidFill>
                  <a:srgbClr val="000000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pPr algn="r" defTabSz="912473"/>
              <a:t>‹#›</a:t>
            </a:fld>
            <a:endParaRPr lang="en-US" altLang="zh-CN" sz="1200" b="1">
              <a:solidFill>
                <a:srgbClr val="000000"/>
              </a:solidFill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28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 bwMode="auto">
          <a:xfrm>
            <a:off x="0" y="716756"/>
            <a:ext cx="914400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2" cstate="print"/>
          <a:srcRect l="4971" t="1717" r="74190" b="70428"/>
          <a:stretch>
            <a:fillRect/>
          </a:stretch>
        </p:blipFill>
        <p:spPr bwMode="auto">
          <a:xfrm>
            <a:off x="7786688" y="3964792"/>
            <a:ext cx="1357312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15"/>
          <p:cNvGrpSpPr/>
          <p:nvPr userDrawn="1"/>
        </p:nvGrpSpPr>
        <p:grpSpPr bwMode="auto">
          <a:xfrm>
            <a:off x="7524769" y="71447"/>
            <a:ext cx="1298575" cy="675085"/>
            <a:chOff x="7524328" y="95250"/>
            <a:chExt cx="1299384" cy="900000"/>
          </a:xfrm>
        </p:grpSpPr>
        <p:pic>
          <p:nvPicPr>
            <p:cNvPr id="5" name="图片 11" descr="QQ截图未命名.bmp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00169" y="610394"/>
              <a:ext cx="1028700" cy="230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 descr="C:\Users\vivianting\Desktop\1234131.pn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24328" y="95250"/>
              <a:ext cx="1299384" cy="900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灯片编号占位符 5"/>
          <p:cNvSpPr txBox="1"/>
          <p:nvPr userDrawn="1"/>
        </p:nvSpPr>
        <p:spPr bwMode="auto">
          <a:xfrm>
            <a:off x="7596188" y="4816080"/>
            <a:ext cx="10795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6" tIns="45699" rIns="91396" bIns="45699" anchor="ctr"/>
          <a:lstStyle/>
          <a:p>
            <a:pPr algn="r" defTabSz="912473"/>
            <a:fld id="{832E602C-DDE0-4D3F-B54D-0202DA2F86B1}" type="slidenum">
              <a:rPr lang="en-US" altLang="zh-CN" sz="1200" b="1">
                <a:solidFill>
                  <a:srgbClr val="000000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pPr algn="r" defTabSz="912473"/>
              <a:t>‹#›</a:t>
            </a:fld>
            <a:endParaRPr lang="en-US" altLang="zh-CN" sz="1200" b="1">
              <a:solidFill>
                <a:srgbClr val="000000"/>
              </a:solidFill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30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91417" tIns="45709" rIns="91417" bIns="45709" anchor="ctr"/>
          <a:lstStyle/>
          <a:p>
            <a:pPr algn="ctr" defTabSz="685148">
              <a:defRPr/>
            </a:pPr>
            <a:endParaRPr lang="zh-CN" altLang="en-US" kern="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8" name="Picture 2055" descr="色条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" y="1154324"/>
            <a:ext cx="9144000" cy="277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157" y="1631831"/>
            <a:ext cx="7969684" cy="1834749"/>
          </a:xfrm>
        </p:spPr>
        <p:txBody>
          <a:bodyPr anchor="ctr">
            <a:noAutofit/>
          </a:bodyPr>
          <a:lstStyle>
            <a:lvl1pPr marL="0" algn="ctr" defTabSz="685148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US" sz="3600" b="1" kern="1200" spc="225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4689" y="3929671"/>
            <a:ext cx="6134622" cy="547033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lang="zh-CN" altLang="en-US" sz="1800" b="1" kern="1200" spc="22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2721278" y="4476693"/>
            <a:ext cx="3701442" cy="548818"/>
          </a:xfrm>
          <a:ln>
            <a:noFill/>
          </a:ln>
        </p:spPr>
        <p:txBody>
          <a:bodyPr anchor="ctr">
            <a:noAutofit/>
          </a:bodyPr>
          <a:lstStyle>
            <a:lvl1pPr marL="0" indent="0" algn="ctr" defTabSz="685148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zh-CN" altLang="en-US" sz="1500" kern="1200" spc="22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3363" y="236823"/>
            <a:ext cx="1058548" cy="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2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Logo.bmp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512" y="3"/>
            <a:ext cx="1675427" cy="95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66827"/>
            <a:ext cx="9138046" cy="239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569483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‹#›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43654" y="806824"/>
            <a:ext cx="8656719" cy="4001840"/>
          </a:xfrm>
          <a:prstGeom prst="rect">
            <a:avLst/>
          </a:prstGeom>
          <a:ln>
            <a:solidFill>
              <a:srgbClr val="C00000"/>
            </a:solidFill>
            <a:prstDash val="solid"/>
          </a:ln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437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‹#›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329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栏副标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‹#›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360014" y="729000"/>
            <a:ext cx="8423999" cy="324000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1" i="0" cap="none" spc="225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3156202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栏副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‹#›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360014" y="729000"/>
            <a:ext cx="8423999" cy="324000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1" i="0" cap="none" spc="225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43654" y="1131553"/>
            <a:ext cx="8656719" cy="3677123"/>
          </a:xfrm>
          <a:prstGeom prst="rect">
            <a:avLst/>
          </a:prstGeom>
          <a:ln>
            <a:solidFill>
              <a:srgbClr val="C00000"/>
            </a:solidFill>
            <a:prstDash val="solid"/>
          </a:ln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4769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809964"/>
            <a:ext cx="8424000" cy="3998700"/>
          </a:xfrm>
          <a:ln>
            <a:noFill/>
          </a:ln>
        </p:spPr>
        <p:txBody>
          <a:bodyPr vert="horz" lIns="91417" tIns="45709" rIns="91417" bIns="45709" rtlCol="0" anchor="ctr" anchorCtr="1">
            <a:normAutofit/>
          </a:bodyPr>
          <a:lstStyle>
            <a:lvl1pPr marL="428615" indent="-428615">
              <a:buClrTx/>
              <a:buFont typeface="+mj-ea"/>
              <a:buAutoNum type="ea1JpnChsDbPeriod"/>
              <a:defRPr lang="zh-CN" altLang="en-US" sz="2100" spc="225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728962" indent="-214625">
              <a:buClr>
                <a:srgbClr val="C00000"/>
              </a:buClr>
              <a:buFont typeface="Wingdings" panose="05000000000000000000" pitchFamily="2" charset="2"/>
              <a:buChar char="p"/>
              <a:defRPr lang="zh-CN" altLang="en-US" sz="1800" spc="225" dirty="0" smtClean="0">
                <a:solidFill>
                  <a:schemeClr val="bg1">
                    <a:lumMod val="50000"/>
                  </a:schemeClr>
                </a:solidFill>
              </a:defRPr>
            </a:lvl2pPr>
            <a:lvl3pPr marL="857228" indent="0">
              <a:buNone/>
              <a:defRPr lang="zh-CN" altLang="en-US" sz="1100" dirty="0" smtClean="0"/>
            </a:lvl3pPr>
            <a:lvl4pPr marL="1200120" indent="0">
              <a:buNone/>
              <a:defRPr lang="zh-CN" altLang="en-US" sz="900" dirty="0" smtClean="0"/>
            </a:lvl4pPr>
            <a:lvl5pPr marL="1543012" indent="0">
              <a:buNone/>
              <a:defRPr lang="en-US" sz="900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‹#›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6058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91417" tIns="45709" rIns="91417" bIns="45709" anchor="ctr"/>
          <a:lstStyle/>
          <a:p>
            <a:pPr algn="ctr" defTabSz="685148">
              <a:defRPr/>
            </a:pPr>
            <a:endParaRPr lang="zh-CN" altLang="en-US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8" name="Picture 2055" descr="色条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" y="1154324"/>
            <a:ext cx="9144000" cy="277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22430"/>
            <a:ext cx="7772400" cy="1698671"/>
          </a:xfrm>
        </p:spPr>
        <p:txBody>
          <a:bodyPr anchor="ctr">
            <a:noAutofit/>
          </a:bodyPr>
          <a:lstStyle>
            <a:lvl1pPr marL="0" algn="ctr" defTabSz="685148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lang="zh-CN" altLang="en-US" sz="4500" b="1" i="0" u="none" strike="noStrike" kern="1200" cap="none" spc="45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3363" y="236823"/>
            <a:ext cx="1058548" cy="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517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55" descr="色条 拷贝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603045"/>
            <a:ext cx="9144000" cy="212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1"/>
          <p:cNvGrpSpPr/>
          <p:nvPr userDrawn="1"/>
        </p:nvGrpSpPr>
        <p:grpSpPr bwMode="auto">
          <a:xfrm>
            <a:off x="560400" y="4786312"/>
            <a:ext cx="287337" cy="215504"/>
            <a:chOff x="3742" y="3113"/>
            <a:chExt cx="136" cy="136"/>
          </a:xfrm>
        </p:grpSpPr>
        <p:sp>
          <p:nvSpPr>
            <p:cNvPr id="7" name="AutoShape 32"/>
            <p:cNvSpPr>
              <a:spLocks noChangeArrowheads="1"/>
            </p:cNvSpPr>
            <p:nvPr/>
          </p:nvSpPr>
          <p:spPr bwMode="auto">
            <a:xfrm>
              <a:off x="3742" y="3113"/>
              <a:ext cx="136" cy="136"/>
            </a:xfrm>
            <a:prstGeom prst="star4">
              <a:avLst>
                <a:gd name="adj" fmla="val 125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 defTabSz="6845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8" name="AutoShape 33"/>
            <p:cNvSpPr>
              <a:spLocks noChangeArrowheads="1"/>
            </p:cNvSpPr>
            <p:nvPr/>
          </p:nvSpPr>
          <p:spPr bwMode="auto">
            <a:xfrm rot="1800000">
              <a:off x="3742" y="3134"/>
              <a:ext cx="136" cy="91"/>
            </a:xfrm>
            <a:prstGeom prst="star4">
              <a:avLst>
                <a:gd name="adj" fmla="val 8824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 defTabSz="6845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grpSp>
        <p:nvGrpSpPr>
          <p:cNvPr id="9" name="Group 34"/>
          <p:cNvGrpSpPr/>
          <p:nvPr userDrawn="1"/>
        </p:nvGrpSpPr>
        <p:grpSpPr bwMode="auto">
          <a:xfrm>
            <a:off x="250834" y="5003008"/>
            <a:ext cx="287338" cy="215504"/>
            <a:chOff x="3742" y="3113"/>
            <a:chExt cx="136" cy="136"/>
          </a:xfrm>
        </p:grpSpPr>
        <p:sp>
          <p:nvSpPr>
            <p:cNvPr id="10" name="AutoShape 35"/>
            <p:cNvSpPr>
              <a:spLocks noChangeArrowheads="1"/>
            </p:cNvSpPr>
            <p:nvPr/>
          </p:nvSpPr>
          <p:spPr bwMode="auto">
            <a:xfrm>
              <a:off x="3742" y="3113"/>
              <a:ext cx="136" cy="136"/>
            </a:xfrm>
            <a:prstGeom prst="star4">
              <a:avLst>
                <a:gd name="adj" fmla="val 125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 defTabSz="6845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1" name="AutoShape 36"/>
            <p:cNvSpPr>
              <a:spLocks noChangeArrowheads="1"/>
            </p:cNvSpPr>
            <p:nvPr/>
          </p:nvSpPr>
          <p:spPr bwMode="auto">
            <a:xfrm rot="1800000">
              <a:off x="3742" y="3134"/>
              <a:ext cx="136" cy="91"/>
            </a:xfrm>
            <a:prstGeom prst="star4">
              <a:avLst>
                <a:gd name="adj" fmla="val 8824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 defTabSz="68451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8326" y="2247714"/>
            <a:ext cx="8207375" cy="972108"/>
          </a:xfrm>
        </p:spPr>
        <p:txBody>
          <a:bodyPr/>
          <a:lstStyle>
            <a:lvl1pPr marL="0" algn="ctr">
              <a:lnSpc>
                <a:spcPct val="10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主标题：雅黑</a:t>
            </a:r>
            <a:r>
              <a:rPr lang="en-US" altLang="zh-CN" dirty="0"/>
              <a:t>/44pt</a:t>
            </a:r>
          </a:p>
        </p:txBody>
      </p:sp>
      <p:pic>
        <p:nvPicPr>
          <p:cNvPr id="13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7267923" y="51540"/>
            <a:ext cx="1407787" cy="100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2681983" y="3764252"/>
            <a:ext cx="3780061" cy="420687"/>
          </a:xfrm>
        </p:spPr>
        <p:txBody>
          <a:bodyPr anchor="ctr"/>
          <a:lstStyle>
            <a:lvl2pPr marL="360036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b="1"/>
            </a:lvl2pPr>
          </a:lstStyle>
          <a:p>
            <a:pPr lvl="1"/>
            <a:endParaRPr lang="zh-CN" altLang="en-US" dirty="0"/>
          </a:p>
        </p:txBody>
      </p:sp>
      <p:pic>
        <p:nvPicPr>
          <p:cNvPr id="17" name="Picture 16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" y="9"/>
            <a:ext cx="1115615" cy="110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89" y="3965439"/>
            <a:ext cx="1357312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099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indefinite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948 -0.30139 C 0.81424 -0.29051 0.52691 -0.26366 0.38976 -0.23658 C 0.25243 -0.20949 0.16233 -0.17083 0.07569 -0.13843 C -0.01094 -0.10602 -0.08698 -0.06227 -0.12969 -0.04213 " pathEditMode="relative" rAng="0" ptsTypes="aaaa">
                                      <p:cBhvr>
                                        <p:cTn id="11" dur="3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483648" y="-214748364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indefinite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8889 -0.21574 C -0.02553 -0.2007 0.17031 -0.12593 0.29166 -0.125 C 0.41302 -0.12408 0.55329 -0.18079 0.63888 -0.21065 C 0.72447 -0.24051 0.76475 -0.27824 0.80555 -0.30463 C 0.84635 -0.33102 0.86718 -0.35602 0.88333 -0.36945 " pathEditMode="relative" rAng="0" ptsTypes="aaaaa">
                                      <p:cBhvr>
                                        <p:cTn id="2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483648" y="-214748364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29388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804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2530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9" y="3964797"/>
            <a:ext cx="1357312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9"/>
          <p:cNvCxnSpPr/>
          <p:nvPr userDrawn="1"/>
        </p:nvCxnSpPr>
        <p:spPr bwMode="auto">
          <a:xfrm>
            <a:off x="0" y="716756"/>
            <a:ext cx="9144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" y="0"/>
            <a:ext cx="923925" cy="68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7470776" y="39294"/>
            <a:ext cx="1379538" cy="752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8" name="矩形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/>
          </a:p>
        </p:txBody>
      </p:sp>
      <p:pic>
        <p:nvPicPr>
          <p:cNvPr id="9" name="Picture 2055" descr="色条 拷贝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25155"/>
            <a:ext cx="9144000" cy="277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vivianting\Desktop\1234131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160749"/>
            <a:ext cx="1487488" cy="77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37638"/>
            <a:ext cx="7772400" cy="1102519"/>
          </a:xfrm>
          <a:prstGeom prst="rect">
            <a:avLst/>
          </a:prstGeom>
        </p:spPr>
        <p:txBody>
          <a:bodyPr lIns="91417" tIns="45709" rIns="91417" bIns="45709"/>
          <a:lstStyle>
            <a:lvl1pPr>
              <a:defRPr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2841782"/>
            <a:ext cx="6415088" cy="985838"/>
          </a:xfrm>
          <a:prstGeom prst="rect">
            <a:avLst/>
          </a:prstGeom>
        </p:spPr>
        <p:txBody>
          <a:bodyPr lIns="91417" tIns="45709" rIns="91417" bIns="45709"/>
          <a:lstStyle>
            <a:lvl1pPr marL="0" indent="0" algn="ctr">
              <a:buNone/>
              <a:defRPr sz="17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1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17" tIns="45709" rIns="91417" bIns="45709"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0870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7175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93418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4860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4454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08377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6493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8051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4620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81140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83936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08354"/>
            <a:ext cx="6804744" cy="48696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316416" y="4840002"/>
            <a:ext cx="396000" cy="2160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FC912D-3FE9-4018-B22A-84E35E38B07C}" type="slidenum">
              <a:rPr lang="zh-CN" altLang="en-US" sz="1200" smtClean="0">
                <a:solidFill>
                  <a:srgbClr val="000000"/>
                </a:solidFill>
                <a:latin typeface="Arial"/>
                <a:sym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200" dirty="0">
              <a:solidFill>
                <a:srgbClr val="000000"/>
              </a:solidFill>
              <a:latin typeface="Arial"/>
              <a:sym typeface="Arial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51520" y="123236"/>
            <a:ext cx="219456" cy="457200"/>
            <a:chOff x="1175078" y="212801"/>
            <a:chExt cx="219456" cy="457200"/>
          </a:xfrm>
          <a:solidFill>
            <a:srgbClr val="FF0000"/>
          </a:solidFill>
        </p:grpSpPr>
        <p:sp>
          <p:nvSpPr>
            <p:cNvPr id="5" name="矩形 4"/>
            <p:cNvSpPr/>
            <p:nvPr userDrawn="1"/>
          </p:nvSpPr>
          <p:spPr>
            <a:xfrm>
              <a:off x="1175078" y="212801"/>
              <a:ext cx="155448" cy="4572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 userDrawn="1"/>
          </p:nvCxnSpPr>
          <p:spPr>
            <a:xfrm>
              <a:off x="1394534" y="212801"/>
              <a:ext cx="0" cy="4572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5982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4434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71870" y="-45636"/>
            <a:ext cx="1072149" cy="6715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9" y="10"/>
            <a:ext cx="7377689" cy="589643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algn="l"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22" name="直线连接符 21"/>
          <p:cNvCxnSpPr/>
          <p:nvPr userDrawn="1"/>
        </p:nvCxnSpPr>
        <p:spPr>
          <a:xfrm>
            <a:off x="0" y="601630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-1841385" y="797318"/>
            <a:ext cx="2481494" cy="886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5400000">
            <a:off x="-2761677" y="842150"/>
            <a:ext cx="2481492" cy="7971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-1902820" y="3392370"/>
            <a:ext cx="2604361" cy="8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61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39395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pPr defTabSz="684513"/>
            <a:fld id="{4F2CFF76-12E2-47A9-BA80-3945B41856D1}" type="datetime1">
              <a:rPr lang="zh-CN" altLang="en-US" smtClean="0">
                <a:solidFill>
                  <a:prstClr val="black"/>
                </a:solidFill>
              </a:rPr>
              <a:pPr defTabSz="684513"/>
              <a:t>2018/9/13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pPr defTabSz="684513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‹#›</a:t>
            </a:fld>
            <a:endParaRPr lang="zh-CN" altLang="en-US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84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Logo.bmp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512" y="3"/>
            <a:ext cx="1675427" cy="95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66827"/>
            <a:ext cx="9138046" cy="239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7117561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29"/>
            <a:ext cx="7886700" cy="3263503"/>
          </a:xfrm>
          <a:prstGeom prst="rect">
            <a:avLst/>
          </a:prstGeom>
        </p:spPr>
        <p:txBody>
          <a:bodyPr lIns="91426" tIns="45712" rIns="91426" bIns="45712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CC91EB59-6B56-9B45-9031-44C339DB4CD6}" type="datetimeFigureOut">
              <a:rPr kumimoji="1" lang="zh-CN" altLang="en-US" smtClean="0">
                <a:solidFill>
                  <a:prstClr val="black"/>
                </a:solidFill>
              </a:rPr>
              <a:pPr/>
              <a:t>2018/9/13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3685D2B-2B09-EF47-AC01-7BDC31234B58}" type="slidenum">
              <a:rPr kumimoji="1" lang="zh-CN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683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9" y="3964797"/>
            <a:ext cx="1357312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9"/>
          <p:cNvCxnSpPr/>
          <p:nvPr userDrawn="1"/>
        </p:nvCxnSpPr>
        <p:spPr bwMode="auto">
          <a:xfrm>
            <a:off x="0" y="716756"/>
            <a:ext cx="9144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" y="0"/>
            <a:ext cx="923925" cy="68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7470776" y="39294"/>
            <a:ext cx="1379538" cy="752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8" name="矩形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anchor="ctr"/>
          <a:lstStyle/>
          <a:p>
            <a:pPr algn="ctr">
              <a:defRPr/>
            </a:pPr>
            <a:endParaRPr lang="zh-CN" altLang="en-US" sz="1200" dirty="0">
              <a:solidFill>
                <a:prstClr val="white"/>
              </a:solidFill>
            </a:endParaRPr>
          </a:p>
        </p:txBody>
      </p:sp>
      <p:pic>
        <p:nvPicPr>
          <p:cNvPr id="9" name="Picture 2055" descr="色条 拷贝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25155"/>
            <a:ext cx="9144000" cy="277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vivianting\Desktop\1234131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160749"/>
            <a:ext cx="1487488" cy="77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37638"/>
            <a:ext cx="7772400" cy="1102519"/>
          </a:xfrm>
          <a:prstGeom prst="rect">
            <a:avLst/>
          </a:prstGeom>
        </p:spPr>
        <p:txBody>
          <a:bodyPr lIns="91417" tIns="45709" rIns="91417" bIns="45709"/>
          <a:lstStyle>
            <a:lvl1pPr>
              <a:defRPr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2841782"/>
            <a:ext cx="6415088" cy="985838"/>
          </a:xfrm>
          <a:prstGeom prst="rect">
            <a:avLst/>
          </a:prstGeom>
        </p:spPr>
        <p:txBody>
          <a:bodyPr lIns="91417" tIns="45709" rIns="91417" bIns="45709"/>
          <a:lstStyle>
            <a:lvl1pPr marL="0" indent="0" algn="ctr">
              <a:buNone/>
              <a:defRPr sz="17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1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17" tIns="45709" rIns="91417" bIns="45709"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1756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99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Logo.bmp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512" y="3"/>
            <a:ext cx="1675427" cy="95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66827"/>
            <a:ext cx="9138046" cy="239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0941774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9" y="3964797"/>
            <a:ext cx="1357312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9"/>
          <p:cNvCxnSpPr/>
          <p:nvPr userDrawn="1"/>
        </p:nvCxnSpPr>
        <p:spPr bwMode="auto">
          <a:xfrm>
            <a:off x="0" y="716756"/>
            <a:ext cx="9144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" y="0"/>
            <a:ext cx="923925" cy="68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7470776" y="39294"/>
            <a:ext cx="1379538" cy="752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8" name="矩形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anchor="ctr"/>
          <a:lstStyle/>
          <a:p>
            <a:pPr algn="ctr">
              <a:defRPr/>
            </a:pPr>
            <a:endParaRPr lang="zh-CN" altLang="en-US" sz="1200" dirty="0">
              <a:solidFill>
                <a:prstClr val="white"/>
              </a:solidFill>
            </a:endParaRPr>
          </a:p>
        </p:txBody>
      </p:sp>
      <p:pic>
        <p:nvPicPr>
          <p:cNvPr id="9" name="Picture 2055" descr="色条 拷贝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25155"/>
            <a:ext cx="9144000" cy="277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vivianting\Desktop\1234131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160749"/>
            <a:ext cx="1487488" cy="77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37638"/>
            <a:ext cx="7772400" cy="1102519"/>
          </a:xfrm>
          <a:prstGeom prst="rect">
            <a:avLst/>
          </a:prstGeom>
        </p:spPr>
        <p:txBody>
          <a:bodyPr lIns="91417" tIns="45709" rIns="91417" bIns="45709"/>
          <a:lstStyle>
            <a:lvl1pPr>
              <a:defRPr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2841782"/>
            <a:ext cx="6415088" cy="985838"/>
          </a:xfrm>
          <a:prstGeom prst="rect">
            <a:avLst/>
          </a:prstGeom>
        </p:spPr>
        <p:txBody>
          <a:bodyPr lIns="91417" tIns="45709" rIns="91417" bIns="45709"/>
          <a:lstStyle>
            <a:lvl1pPr marL="0" indent="0" algn="ctr">
              <a:buNone/>
              <a:defRPr sz="17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1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17" tIns="45709" rIns="91417" bIns="45709"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4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3659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29"/>
            <a:ext cx="7886700" cy="3263503"/>
          </a:xfrm>
          <a:prstGeom prst="rect">
            <a:avLst/>
          </a:prstGeom>
        </p:spPr>
        <p:txBody>
          <a:bodyPr lIns="91426" tIns="45712" rIns="91426" bIns="45712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CC91EB59-6B56-9B45-9031-44C339DB4CD6}" type="datetimeFigureOut">
              <a:rPr kumimoji="1" lang="zh-CN" altLang="en-US" smtClean="0">
                <a:solidFill>
                  <a:prstClr val="black"/>
                </a:solidFill>
              </a:rPr>
              <a:pPr/>
              <a:t>2018/9/13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3685D2B-2B09-EF47-AC01-7BDC31234B58}" type="slidenum">
              <a:rPr kumimoji="1" lang="zh-CN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993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16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5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Logo.bmp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514" y="3"/>
            <a:ext cx="1675427" cy="95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66830"/>
            <a:ext cx="9138046" cy="239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8940978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9" y="3964799"/>
            <a:ext cx="1357312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9"/>
          <p:cNvCxnSpPr/>
          <p:nvPr userDrawn="1"/>
        </p:nvCxnSpPr>
        <p:spPr bwMode="auto">
          <a:xfrm>
            <a:off x="0" y="716756"/>
            <a:ext cx="9144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" y="0"/>
            <a:ext cx="923925" cy="68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7470776" y="39294"/>
            <a:ext cx="1379538" cy="752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8" name="矩形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anchor="ctr"/>
          <a:lstStyle/>
          <a:p>
            <a:pPr algn="ctr" defTabSz="685046">
              <a:defRPr/>
            </a:pPr>
            <a:endParaRPr lang="zh-CN" altLang="en-US" sz="1200" dirty="0">
              <a:solidFill>
                <a:prstClr val="white"/>
              </a:solidFill>
            </a:endParaRPr>
          </a:p>
        </p:txBody>
      </p:sp>
      <p:pic>
        <p:nvPicPr>
          <p:cNvPr id="9" name="Picture 2055" descr="色条 拷贝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25157"/>
            <a:ext cx="9144000" cy="277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vivianting\Desktop\1234131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160751"/>
            <a:ext cx="1487488" cy="77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37641"/>
            <a:ext cx="7772400" cy="1102519"/>
          </a:xfrm>
          <a:prstGeom prst="rect">
            <a:avLst/>
          </a:prstGeom>
        </p:spPr>
        <p:txBody>
          <a:bodyPr lIns="91414" tIns="45706" rIns="91414" bIns="45706"/>
          <a:lstStyle>
            <a:lvl1pPr>
              <a:defRPr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2841782"/>
            <a:ext cx="6415088" cy="985838"/>
          </a:xfrm>
          <a:prstGeom prst="rect">
            <a:avLst/>
          </a:prstGeom>
        </p:spPr>
        <p:txBody>
          <a:bodyPr lIns="91414" tIns="45706" rIns="91414" bIns="45706"/>
          <a:lstStyle>
            <a:lvl1pPr marL="0" indent="0" algn="ctr">
              <a:buNone/>
              <a:defRPr sz="17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11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14" tIns="45706" rIns="91414" bIns="45706"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046"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77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373" y="102905"/>
            <a:ext cx="7886700" cy="4874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055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image" Target="../media/image17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image" Target="../media/image16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image" Target="../media/image1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125206" y="3964798"/>
            <a:ext cx="1018815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 flipV="1">
            <a:off x="0" y="708287"/>
            <a:ext cx="7608094" cy="8472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" y="393"/>
            <a:ext cx="703847" cy="69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67" y="140931"/>
            <a:ext cx="6801317" cy="473447"/>
          </a:xfrm>
          <a:prstGeom prst="rect">
            <a:avLst/>
          </a:prstGeom>
        </p:spPr>
        <p:txBody>
          <a:bodyPr vert="horz" lIns="91417" tIns="45709" rIns="91417" bIns="45709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8622715" y="708424"/>
            <a:ext cx="521288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727" y="71417"/>
            <a:ext cx="975988" cy="6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6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860" r:id="rId4"/>
    <p:sldLayoutId id="2147483863" r:id="rId5"/>
  </p:sldLayoutIdLst>
  <p:hf hdr="0" ftr="0" dt="0"/>
  <p:txStyles>
    <p:titleStyle>
      <a:lvl1pPr algn="l" defTabSz="685715" rtl="0" eaLnBrk="1" latinLnBrk="0" hangingPunct="1">
        <a:lnSpc>
          <a:spcPct val="90000"/>
        </a:lnSpc>
        <a:spcBef>
          <a:spcPct val="0"/>
        </a:spcBef>
        <a:buNone/>
        <a:defRPr kumimoji="0" lang="zh-CN" altLang="en-US" sz="2300" b="1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+mj-ea"/>
          <a:ea typeface="+mj-ea"/>
          <a:cs typeface="+mj-cs"/>
        </a:defRPr>
      </a:lvl1pPr>
    </p:titleStyle>
    <p:bodyStyle>
      <a:lvl1pPr marL="171430" indent="171430" algn="l" defTabSz="685715" rtl="0" eaLnBrk="1" latinLnBrk="0" hangingPunct="1">
        <a:lnSpc>
          <a:spcPct val="150000"/>
        </a:lnSpc>
        <a:spcBef>
          <a:spcPts val="750"/>
        </a:spcBef>
        <a:buClr>
          <a:srgbClr val="C00000"/>
        </a:buClr>
        <a:buFont typeface="Wingdings" panose="05000000000000000000" pitchFamily="2" charset="2"/>
        <a:buChar char="p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14289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l"/>
        <a:defRPr sz="1100" kern="1200">
          <a:solidFill>
            <a:schemeClr val="tx1"/>
          </a:solidFill>
          <a:latin typeface="+mn-ea"/>
          <a:ea typeface="+mn-ea"/>
          <a:cs typeface="+mn-cs"/>
        </a:defRPr>
      </a:lvl2pPr>
      <a:lvl3pPr marL="857144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ü"/>
        <a:defRPr sz="9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000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ea"/>
          <a:ea typeface="+mn-ea"/>
          <a:cs typeface="+mn-cs"/>
        </a:defRPr>
      </a:lvl4pPr>
      <a:lvl5pPr marL="1542857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u"/>
        <a:defRPr sz="8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715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3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0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9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125206" y="3964800"/>
            <a:ext cx="1018815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 flipV="1">
            <a:off x="0" y="708287"/>
            <a:ext cx="7608094" cy="8472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" y="393"/>
            <a:ext cx="703847" cy="69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67" y="140933"/>
            <a:ext cx="6801317" cy="473447"/>
          </a:xfrm>
          <a:prstGeom prst="rect">
            <a:avLst/>
          </a:prstGeom>
        </p:spPr>
        <p:txBody>
          <a:bodyPr vert="horz" lIns="91414" tIns="45706" rIns="91414" bIns="45706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8622715" y="708424"/>
            <a:ext cx="521288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727" y="71419"/>
            <a:ext cx="975988" cy="6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4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864" r:id="rId6"/>
  </p:sldLayoutIdLst>
  <p:hf hdr="0" ftr="0" dt="0"/>
  <p:txStyles>
    <p:titleStyle>
      <a:lvl1pPr algn="l" defTabSz="685681" rtl="0" eaLnBrk="1" latinLnBrk="0" hangingPunct="1">
        <a:lnSpc>
          <a:spcPct val="90000"/>
        </a:lnSpc>
        <a:spcBef>
          <a:spcPct val="0"/>
        </a:spcBef>
        <a:buNone/>
        <a:defRPr kumimoji="0" lang="zh-CN" altLang="en-US" sz="2300" b="1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+mj-ea"/>
          <a:ea typeface="+mj-ea"/>
          <a:cs typeface="+mj-cs"/>
        </a:defRPr>
      </a:lvl1pPr>
    </p:titleStyle>
    <p:bodyStyle>
      <a:lvl1pPr marL="171422" indent="171422" algn="l" defTabSz="685681" rtl="0" eaLnBrk="1" latinLnBrk="0" hangingPunct="1">
        <a:lnSpc>
          <a:spcPct val="150000"/>
        </a:lnSpc>
        <a:spcBef>
          <a:spcPts val="750"/>
        </a:spcBef>
        <a:buClr>
          <a:srgbClr val="C00000"/>
        </a:buClr>
        <a:buFont typeface="Wingdings" panose="05000000000000000000" pitchFamily="2" charset="2"/>
        <a:buChar char="p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14265" indent="171422" algn="l" defTabSz="685681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l"/>
        <a:defRPr sz="1100" kern="1200">
          <a:solidFill>
            <a:schemeClr val="tx1"/>
          </a:solidFill>
          <a:latin typeface="+mn-ea"/>
          <a:ea typeface="+mn-ea"/>
          <a:cs typeface="+mn-cs"/>
        </a:defRPr>
      </a:lvl2pPr>
      <a:lvl3pPr marL="857102" indent="171422" algn="l" defTabSz="685681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ü"/>
        <a:defRPr sz="900" kern="1200">
          <a:solidFill>
            <a:schemeClr val="tx1"/>
          </a:solidFill>
          <a:latin typeface="+mn-ea"/>
          <a:ea typeface="+mn-ea"/>
          <a:cs typeface="+mn-cs"/>
        </a:defRPr>
      </a:lvl3pPr>
      <a:lvl4pPr marL="1199940" indent="171422" algn="l" defTabSz="685681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ea"/>
          <a:ea typeface="+mn-ea"/>
          <a:cs typeface="+mn-cs"/>
        </a:defRPr>
      </a:lvl4pPr>
      <a:lvl5pPr marL="1542779" indent="171422" algn="l" defTabSz="685681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u"/>
        <a:defRPr sz="8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621" indent="-171422" algn="l" defTabSz="68568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62" indent="-171422" algn="l" defTabSz="68568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02" indent="-171422" algn="l" defTabSz="68568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45" indent="-171422" algn="l" defTabSz="68568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9" algn="l" defTabSz="6856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81" algn="l" defTabSz="6856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22" algn="l" defTabSz="6856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62" algn="l" defTabSz="6856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05" algn="l" defTabSz="6856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42" algn="l" defTabSz="6856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80" algn="l" defTabSz="6856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19" algn="l" defTabSz="68568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9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125206" y="3964798"/>
            <a:ext cx="1018815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 flipV="1">
            <a:off x="0" y="708287"/>
            <a:ext cx="7608094" cy="8472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" y="393"/>
            <a:ext cx="703847" cy="69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67" y="140931"/>
            <a:ext cx="6801317" cy="473447"/>
          </a:xfrm>
          <a:prstGeom prst="rect">
            <a:avLst/>
          </a:prstGeom>
        </p:spPr>
        <p:txBody>
          <a:bodyPr vert="horz" lIns="91417" tIns="45709" rIns="91417" bIns="45709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8622715" y="708424"/>
            <a:ext cx="521288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727" y="71417"/>
            <a:ext cx="975988" cy="6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1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69" r:id="rId6"/>
    <p:sldLayoutId id="2147483897" r:id="rId7"/>
  </p:sldLayoutIdLst>
  <p:hf hdr="0" ftr="0" dt="0"/>
  <p:txStyles>
    <p:titleStyle>
      <a:lvl1pPr algn="l" defTabSz="685715" rtl="0" eaLnBrk="1" latinLnBrk="0" hangingPunct="1">
        <a:lnSpc>
          <a:spcPct val="90000"/>
        </a:lnSpc>
        <a:spcBef>
          <a:spcPct val="0"/>
        </a:spcBef>
        <a:buNone/>
        <a:defRPr kumimoji="0" lang="zh-CN" altLang="en-US" sz="2300" b="1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+mj-ea"/>
          <a:ea typeface="+mj-ea"/>
          <a:cs typeface="+mj-cs"/>
        </a:defRPr>
      </a:lvl1pPr>
    </p:titleStyle>
    <p:bodyStyle>
      <a:lvl1pPr marL="171430" indent="171430" algn="l" defTabSz="685715" rtl="0" eaLnBrk="1" latinLnBrk="0" hangingPunct="1">
        <a:lnSpc>
          <a:spcPct val="150000"/>
        </a:lnSpc>
        <a:spcBef>
          <a:spcPts val="750"/>
        </a:spcBef>
        <a:buClr>
          <a:srgbClr val="C00000"/>
        </a:buClr>
        <a:buFont typeface="Wingdings" panose="05000000000000000000" pitchFamily="2" charset="2"/>
        <a:buChar char="p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14289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l"/>
        <a:defRPr sz="1100" kern="1200">
          <a:solidFill>
            <a:schemeClr val="tx1"/>
          </a:solidFill>
          <a:latin typeface="+mn-ea"/>
          <a:ea typeface="+mn-ea"/>
          <a:cs typeface="+mn-cs"/>
        </a:defRPr>
      </a:lvl2pPr>
      <a:lvl3pPr marL="857144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ü"/>
        <a:defRPr sz="9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000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ea"/>
          <a:ea typeface="+mn-ea"/>
          <a:cs typeface="+mn-cs"/>
        </a:defRPr>
      </a:lvl4pPr>
      <a:lvl5pPr marL="1542857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u"/>
        <a:defRPr sz="8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715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3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0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9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0" cstate="print"/>
          <a:stretch>
            <a:fillRect/>
          </a:stretch>
        </p:blipFill>
        <p:spPr bwMode="auto">
          <a:xfrm>
            <a:off x="8125206" y="3964798"/>
            <a:ext cx="1018815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2365" y="4808662"/>
            <a:ext cx="866802" cy="334838"/>
          </a:xfrm>
          <a:prstGeom prst="rect">
            <a:avLst/>
          </a:prstGeom>
        </p:spPr>
        <p:txBody>
          <a:bodyPr vert="horz" lIns="91417" tIns="45709" rIns="91417" bIns="45709" rtlCol="0" anchor="ctr"/>
          <a:lstStyle>
            <a:lvl1pPr algn="r">
              <a:defRPr sz="11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148"/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 defTabSz="685148"/>
              <a:t>‹#›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V="1">
            <a:off x="0" y="708287"/>
            <a:ext cx="7608094" cy="8472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31" cstate="print"/>
          <a:stretch>
            <a:fillRect/>
          </a:stretch>
        </p:blipFill>
        <p:spPr bwMode="auto">
          <a:xfrm>
            <a:off x="9" y="393"/>
            <a:ext cx="703847" cy="69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67" y="140931"/>
            <a:ext cx="6801317" cy="473447"/>
          </a:xfrm>
          <a:prstGeom prst="rect">
            <a:avLst/>
          </a:prstGeom>
        </p:spPr>
        <p:txBody>
          <a:bodyPr vert="horz" lIns="91417" tIns="45709" rIns="91417" bIns="45709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654" y="806824"/>
            <a:ext cx="8656719" cy="4001840"/>
          </a:xfrm>
          <a:prstGeom prst="rect">
            <a:avLst/>
          </a:prstGeom>
          <a:ln w="19050">
            <a:solidFill>
              <a:srgbClr val="C00000"/>
            </a:solidFill>
            <a:prstDash val="solid"/>
          </a:ln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8622715" y="708424"/>
            <a:ext cx="521288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646727" y="71417"/>
            <a:ext cx="975988" cy="6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8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66" r:id="rId26"/>
    <p:sldLayoutId id="2147483867" r:id="rId27"/>
    <p:sldLayoutId id="2147483868" r:id="rId28"/>
  </p:sldLayoutIdLst>
  <p:hf hdr="0" ftr="0" dt="0"/>
  <p:txStyles>
    <p:titleStyle>
      <a:lvl1pPr algn="l" defTabSz="685148" rtl="0" eaLnBrk="1" latinLnBrk="0" hangingPunct="1">
        <a:lnSpc>
          <a:spcPct val="90000"/>
        </a:lnSpc>
        <a:spcBef>
          <a:spcPct val="0"/>
        </a:spcBef>
        <a:buNone/>
        <a:defRPr kumimoji="0" lang="zh-CN" altLang="en-US" sz="2300" b="1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+mj-ea"/>
          <a:ea typeface="+mj-ea"/>
          <a:cs typeface="+mj-cs"/>
        </a:defRPr>
      </a:lvl1pPr>
    </p:titleStyle>
    <p:bodyStyle>
      <a:lvl1pPr marL="171446" indent="171446" algn="l" defTabSz="685148" rtl="0" eaLnBrk="1" latinLnBrk="0" hangingPunct="1">
        <a:lnSpc>
          <a:spcPct val="150000"/>
        </a:lnSpc>
        <a:spcBef>
          <a:spcPts val="750"/>
        </a:spcBef>
        <a:buClr>
          <a:srgbClr val="C00000"/>
        </a:buClr>
        <a:buFont typeface="Wingdings" panose="05000000000000000000" pitchFamily="2" charset="2"/>
        <a:buChar char="p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14337" indent="171446" algn="l" defTabSz="685148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l"/>
        <a:defRPr sz="11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28" indent="171446" algn="l" defTabSz="685148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ü"/>
        <a:defRPr sz="9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20" indent="171446" algn="l" defTabSz="685148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12" indent="171446" algn="l" defTabSz="685148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u"/>
        <a:defRPr sz="8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03" indent="-171446" algn="l" defTabSz="6851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1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1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1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1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1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1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1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1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1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1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1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1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125206" y="3964798"/>
            <a:ext cx="1018815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 flipV="1">
            <a:off x="0" y="708287"/>
            <a:ext cx="7608094" cy="8472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" y="393"/>
            <a:ext cx="703847" cy="69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67" y="140931"/>
            <a:ext cx="6801317" cy="473447"/>
          </a:xfrm>
          <a:prstGeom prst="rect">
            <a:avLst/>
          </a:prstGeom>
        </p:spPr>
        <p:txBody>
          <a:bodyPr vert="horz" lIns="91417" tIns="45709" rIns="91417" bIns="45709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8622715" y="708424"/>
            <a:ext cx="521288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727" y="71417"/>
            <a:ext cx="975988" cy="6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0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7" r:id="rId3"/>
    <p:sldLayoutId id="2147483858" r:id="rId4"/>
    <p:sldLayoutId id="2147483865" r:id="rId5"/>
  </p:sldLayoutIdLst>
  <p:hf hdr="0" ftr="0" dt="0"/>
  <p:txStyles>
    <p:titleStyle>
      <a:lvl1pPr algn="l" defTabSz="685715" rtl="0" eaLnBrk="1" latinLnBrk="0" hangingPunct="1">
        <a:lnSpc>
          <a:spcPct val="90000"/>
        </a:lnSpc>
        <a:spcBef>
          <a:spcPct val="0"/>
        </a:spcBef>
        <a:buNone/>
        <a:defRPr kumimoji="0" lang="zh-CN" altLang="en-US" sz="2300" b="1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+mj-ea"/>
          <a:ea typeface="+mj-ea"/>
          <a:cs typeface="+mj-cs"/>
        </a:defRPr>
      </a:lvl1pPr>
    </p:titleStyle>
    <p:bodyStyle>
      <a:lvl1pPr marL="171430" indent="171430" algn="l" defTabSz="685715" rtl="0" eaLnBrk="1" latinLnBrk="0" hangingPunct="1">
        <a:lnSpc>
          <a:spcPct val="150000"/>
        </a:lnSpc>
        <a:spcBef>
          <a:spcPts val="750"/>
        </a:spcBef>
        <a:buClr>
          <a:srgbClr val="C00000"/>
        </a:buClr>
        <a:buFont typeface="Wingdings" panose="05000000000000000000" pitchFamily="2" charset="2"/>
        <a:buChar char="p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14289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l"/>
        <a:defRPr sz="1100" kern="1200">
          <a:solidFill>
            <a:schemeClr val="tx1"/>
          </a:solidFill>
          <a:latin typeface="+mn-ea"/>
          <a:ea typeface="+mn-ea"/>
          <a:cs typeface="+mn-cs"/>
        </a:defRPr>
      </a:lvl2pPr>
      <a:lvl3pPr marL="857144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ü"/>
        <a:defRPr sz="9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000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ea"/>
          <a:ea typeface="+mn-ea"/>
          <a:cs typeface="+mn-cs"/>
        </a:defRPr>
      </a:lvl4pPr>
      <a:lvl5pPr marL="1542857" indent="171430" algn="l" defTabSz="685715" rtl="0" eaLnBrk="1" latinLnBrk="0" hangingPunct="1">
        <a:lnSpc>
          <a:spcPct val="150000"/>
        </a:lnSpc>
        <a:spcBef>
          <a:spcPts val="375"/>
        </a:spcBef>
        <a:buClr>
          <a:srgbClr val="C00000"/>
        </a:buClr>
        <a:buFont typeface="Wingdings" panose="05000000000000000000" pitchFamily="2" charset="2"/>
        <a:buChar char="u"/>
        <a:defRPr sz="8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715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3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0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9" indent="-171430" algn="l" defTabSz="68571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audio" Target="../media/media1.m4a"/><Relationship Id="rId16" Type="http://schemas.openxmlformats.org/officeDocument/2006/relationships/image" Target="../media/image66.jpeg"/><Relationship Id="rId1" Type="http://schemas.microsoft.com/office/2007/relationships/media" Target="../media/media1.m4a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&#19968;&#32452;&#35270;&#39057;.mp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17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54288" y="1500194"/>
            <a:ext cx="8036105" cy="1768091"/>
          </a:xfrm>
          <a:prstGeom prst="rect">
            <a:avLst/>
          </a:prstGeom>
          <a:ln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lIns="91417" tIns="45709" rIns="91417" bIns="45709"/>
          <a:lstStyle/>
          <a:p>
            <a:pPr algn="ctr">
              <a:lnSpc>
                <a:spcPct val="130000"/>
              </a:lnSpc>
              <a:defRPr/>
            </a:pPr>
            <a:r>
              <a:rPr kumimoji="1" lang="zh-CN" altLang="en-US" sz="45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endParaRPr kumimoji="1" lang="en-US" altLang="zh-CN" sz="4500" b="1" kern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168" y="2110213"/>
            <a:ext cx="8573691" cy="646309"/>
          </a:xfrm>
          <a:prstGeom prst="rect">
            <a:avLst/>
          </a:prstGeom>
          <a:noFill/>
        </p:spPr>
        <p:txBody>
          <a:bodyPr lIns="91417" tIns="45709" rIns="91417" bIns="45709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Hans" altLang="en-US" sz="3600" b="1" spc="1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特宋简" pitchFamily="49" charset="-122"/>
              </a:rPr>
              <a:t>微信公众号数据分析平台</a:t>
            </a:r>
            <a:r>
              <a:rPr lang="zh-CN" altLang="en-US" sz="3600" b="1" spc="1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特宋简" pitchFamily="49" charset="-122"/>
              </a:rPr>
              <a:t>的设计与实现</a:t>
            </a:r>
          </a:p>
        </p:txBody>
      </p:sp>
      <p:sp>
        <p:nvSpPr>
          <p:cNvPr id="6" name="幻灯片编号占位符 2">
            <a:extLst>
              <a:ext uri="{FF2B5EF4-FFF2-40B4-BE49-F238E27FC236}">
                <a16:creationId xmlns:a16="http://schemas.microsoft.com/office/drawing/2014/main" id="{6BA086B4-0EAF-EB41-8AA6-DEEA10FD0576}"/>
              </a:ext>
            </a:extLst>
          </p:cNvPr>
          <p:cNvSpPr txBox="1">
            <a:spLocks/>
          </p:cNvSpPr>
          <p:nvPr/>
        </p:nvSpPr>
        <p:spPr>
          <a:xfrm>
            <a:off x="8162365" y="4808662"/>
            <a:ext cx="866802" cy="33483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08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57" algn="l" defTabSz="68508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15" algn="l" defTabSz="68508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573" algn="l" defTabSz="68508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0" algn="l" defTabSz="68508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289" algn="l" defTabSz="68508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144" algn="l" defTabSz="68508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00" algn="l" defTabSz="68508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857" algn="l" defTabSz="68508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1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C159808-2D15-584B-AA67-A2F71F7E0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433" y="4114348"/>
            <a:ext cx="3561160" cy="3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17" tIns="45709" rIns="91417" bIns="45709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zh-Hans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第一小组：创造</a:t>
            </a:r>
            <a:r>
              <a:rPr lang="en-US" altLang="zh-Hans" sz="1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404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0E1EB-AD38-8748-B423-32C842B8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数据介绍 </a:t>
            </a:r>
            <a:r>
              <a:rPr kumimoji="1" lang="en-US" altLang="zh-CN" dirty="0"/>
              <a:t>- </a:t>
            </a:r>
            <a:r>
              <a:rPr kumimoji="1" lang="zh-Hans" altLang="en-US" sz="2000" dirty="0"/>
              <a:t>我们爬到了多少数据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D33CFF25-1751-BD45-8EF9-40577EC5A0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10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1E0430-AA85-814C-9737-8CE92696FEE6}"/>
              </a:ext>
            </a:extLst>
          </p:cNvPr>
          <p:cNvSpPr/>
          <p:nvPr/>
        </p:nvSpPr>
        <p:spPr>
          <a:xfrm>
            <a:off x="1557717" y="864372"/>
            <a:ext cx="56137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kumimoji="1" lang="en-US" altLang="zh-Han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2018.2.9</a:t>
            </a:r>
            <a:r>
              <a:rPr kumimoji="1" lang="zh-Hans" altLang="en-U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1" lang="en-US" altLang="zh-Han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2018.9.7</a:t>
            </a: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日共计</a:t>
            </a:r>
            <a:r>
              <a:rPr kumimoji="1" lang="en-US" altLang="zh-Han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270</a:t>
            </a: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天的数据</a:t>
            </a:r>
            <a:endParaRPr kumimoji="1" lang="en-US" altLang="zh-Hans" sz="16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600"/>
              </a:spcAft>
            </a:pP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（微信前端爬取最多允许</a:t>
            </a:r>
            <a:r>
              <a:rPr kumimoji="1" lang="en-US" altLang="zh-Han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页）</a:t>
            </a:r>
            <a:endParaRPr kumimoji="1" lang="en-US" altLang="zh-Hans" sz="16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600"/>
              </a:spcAft>
            </a:pP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文章数：</a:t>
            </a:r>
            <a:r>
              <a:rPr kumimoji="1" lang="en-US" altLang="zh-Han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3995</a:t>
            </a: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kumimoji="1" lang="en-US" altLang="zh-Hans" sz="16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600"/>
              </a:spcAft>
            </a:pP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精选评论：约</a:t>
            </a:r>
            <a:r>
              <a:rPr kumimoji="1" lang="en-US" altLang="zh-Han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Hans" altLang="en-U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kumimoji="1" lang="en-US" altLang="zh-Hans" sz="16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600"/>
              </a:spcAft>
            </a:pP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单篇文章最高点赞次数累计</a:t>
            </a:r>
            <a:r>
              <a:rPr kumimoji="1" lang="en-US" altLang="zh-Han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Hans" altLang="en-U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多次</a:t>
            </a:r>
            <a:endParaRPr kumimoji="1" lang="en-US" altLang="zh-Hans" sz="16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单篇文章最高阅读次数累计</a:t>
            </a:r>
            <a:r>
              <a:rPr kumimoji="1" lang="en-US" altLang="zh-Han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Hans" altLang="en-US" sz="20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kumimoji="1" lang="zh-Hans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多次</a:t>
            </a:r>
            <a:endParaRPr kumimoji="1" lang="en-US" altLang="zh-Hans" sz="16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sz="16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8B450C-8D72-40B1-8776-E4FB1BE1C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3" y="3258831"/>
            <a:ext cx="3995137" cy="16876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E8912B-4F6F-4935-BA1E-8699399F0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243" y="3191359"/>
            <a:ext cx="2215531" cy="192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F6CF3A2-6BB7-43BD-9AF7-A3404F253D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940615"/>
            <a:ext cx="3124200" cy="201964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8EF576-8042-8F4B-A5EB-0474EBB8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数据介绍 </a:t>
            </a:r>
            <a:r>
              <a:rPr kumimoji="1" lang="en-US" altLang="zh-CN" dirty="0"/>
              <a:t>- </a:t>
            </a:r>
            <a:r>
              <a:rPr kumimoji="1" lang="zh-Hans" altLang="en-US" sz="2000" dirty="0"/>
              <a:t>我们遇到了什么问题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A4CAB668-7FC7-A64B-AF3B-BEC6608433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11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A57C63-792A-A84B-8A3C-AED2189844B2}"/>
              </a:ext>
            </a:extLst>
          </p:cNvPr>
          <p:cNvSpPr/>
          <p:nvPr/>
        </p:nvSpPr>
        <p:spPr>
          <a:xfrm>
            <a:off x="596713" y="1387406"/>
            <a:ext cx="5818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选取哪个公众号</a:t>
            </a:r>
            <a:endParaRPr kumimoji="1"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微信反爬机制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1600" spc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中参数</a:t>
            </a:r>
            <a:r>
              <a:rPr kumimoji="1"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定时更新</a:t>
            </a:r>
            <a:endParaRPr kumimoji="1"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en-US" altLang="zh-CN" sz="1600" spc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规则使得</a:t>
            </a: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评论数据需单独获取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，再与文章进行关联</a:t>
            </a:r>
            <a:endParaRPr kumimoji="1"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爬取频率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过快会导致封号</a:t>
            </a:r>
            <a:endParaRPr kumimoji="1"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用户维度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信息缺失（无法由前端页面爬取）</a:t>
            </a:r>
            <a:endParaRPr kumimoji="1"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22">
            <a:extLst>
              <a:ext uri="{FF2B5EF4-FFF2-40B4-BE49-F238E27FC236}">
                <a16:creationId xmlns:a16="http://schemas.microsoft.com/office/drawing/2014/main" id="{9AB1F0EB-731D-4843-91A9-579BFD85487F}"/>
              </a:ext>
            </a:extLst>
          </p:cNvPr>
          <p:cNvSpPr/>
          <p:nvPr/>
        </p:nvSpPr>
        <p:spPr>
          <a:xfrm>
            <a:off x="545982" y="952598"/>
            <a:ext cx="1467645" cy="4243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2E4050-38FC-443C-8358-CDC7B0B02671}"/>
              </a:ext>
            </a:extLst>
          </p:cNvPr>
          <p:cNvSpPr txBox="1"/>
          <p:nvPr/>
        </p:nvSpPr>
        <p:spPr>
          <a:xfrm>
            <a:off x="590956" y="3550715"/>
            <a:ext cx="8312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前端界面抓取的</a:t>
            </a: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阅读量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多数为</a:t>
            </a:r>
            <a:r>
              <a:rPr kumimoji="1"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kumimoji="1"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，如何得到估算的阅读量</a:t>
            </a:r>
            <a:endParaRPr kumimoji="1"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只有经过审核的</a:t>
            </a: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精选评论数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，无法获取全量评论数据</a:t>
            </a:r>
            <a:r>
              <a:rPr kumimoji="1"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（考察审核效力）</a:t>
            </a:r>
            <a:endParaRPr kumimoji="1"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类型占比大，作者影响力榜单仅考虑转载</a:t>
            </a:r>
            <a:r>
              <a:rPr kumimoji="1"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（原创无法区分作者）</a:t>
            </a:r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22">
            <a:extLst>
              <a:ext uri="{FF2B5EF4-FFF2-40B4-BE49-F238E27FC236}">
                <a16:creationId xmlns:a16="http://schemas.microsoft.com/office/drawing/2014/main" id="{38B9EE0A-9DAA-4597-A9BE-7ECA5C08A873}"/>
              </a:ext>
            </a:extLst>
          </p:cNvPr>
          <p:cNvSpPr/>
          <p:nvPr/>
        </p:nvSpPr>
        <p:spPr>
          <a:xfrm>
            <a:off x="545982" y="3126344"/>
            <a:ext cx="1467645" cy="4243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</p:spTree>
    <p:extLst>
      <p:ext uri="{BB962C8B-B14F-4D97-AF65-F5344CB8AC3E}">
        <p14:creationId xmlns:p14="http://schemas.microsoft.com/office/powerpoint/2010/main" val="144407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 录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510742" y="3579862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1600" b="1" dirty="0">
                <a:latin typeface="微软雅黑" pitchFamily="34" charset="-122"/>
                <a:ea typeface="微软雅黑" pitchFamily="34" charset="-122"/>
              </a:rPr>
              <a:t>四</a:t>
            </a:r>
            <a:endParaRPr kumimoji="1"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74591" y="3579862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幻灯片编号占位符 2">
            <a:extLst>
              <a:ext uri="{FF2B5EF4-FFF2-40B4-BE49-F238E27FC236}">
                <a16:creationId xmlns:a16="http://schemas.microsoft.com/office/drawing/2014/main" id="{617E66F3-8B7B-454D-A8D7-3D7B9F2F3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2365" y="4808662"/>
            <a:ext cx="866802" cy="334838"/>
          </a:xfrm>
        </p:spPr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12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C91AF19-46D7-1A4A-84D8-18C59F135268}"/>
              </a:ext>
            </a:extLst>
          </p:cNvPr>
          <p:cNvSpPr/>
          <p:nvPr/>
        </p:nvSpPr>
        <p:spPr>
          <a:xfrm>
            <a:off x="1510742" y="1393079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709D514-BDE3-584A-A176-9ED35B9B922F}"/>
              </a:ext>
            </a:extLst>
          </p:cNvPr>
          <p:cNvSpPr/>
          <p:nvPr/>
        </p:nvSpPr>
        <p:spPr>
          <a:xfrm>
            <a:off x="2474591" y="1393079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E1A0DD4-B348-0443-A60E-1FFCDB2769FD}"/>
              </a:ext>
            </a:extLst>
          </p:cNvPr>
          <p:cNvSpPr/>
          <p:nvPr/>
        </p:nvSpPr>
        <p:spPr>
          <a:xfrm>
            <a:off x="1510742" y="2128757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9D2C3A0-5D8F-A043-8D9D-16B5A59F20BE}"/>
              </a:ext>
            </a:extLst>
          </p:cNvPr>
          <p:cNvSpPr/>
          <p:nvPr/>
        </p:nvSpPr>
        <p:spPr>
          <a:xfrm>
            <a:off x="2474591" y="2128757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数据介绍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E263EAF4-A918-CA4E-BAC6-D243C93578E4}"/>
              </a:ext>
            </a:extLst>
          </p:cNvPr>
          <p:cNvSpPr/>
          <p:nvPr/>
        </p:nvSpPr>
        <p:spPr>
          <a:xfrm>
            <a:off x="1510742" y="2864435"/>
            <a:ext cx="829010" cy="59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8750A04-EA34-C545-89C2-0230432BECEA}"/>
              </a:ext>
            </a:extLst>
          </p:cNvPr>
          <p:cNvSpPr/>
          <p:nvPr/>
        </p:nvSpPr>
        <p:spPr>
          <a:xfrm>
            <a:off x="2474591" y="2864435"/>
            <a:ext cx="5270131" cy="59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42851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36750864434&amp;di=2eddc8b179db3cf25b44e8292e89705d&amp;imgtype=0&amp;src=http%3A%2F%2Fstatic.17ky.net%2FImages%2F20170312%2Fa41c4010dff4189eca23dea3f23af8d8.png">
            <a:extLst>
              <a:ext uri="{FF2B5EF4-FFF2-40B4-BE49-F238E27FC236}">
                <a16:creationId xmlns:a16="http://schemas.microsoft.com/office/drawing/2014/main" id="{D19DFBC1-CC9C-4EE1-866E-99D0F334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805" y="3459093"/>
            <a:ext cx="1525484" cy="50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D42FB66-25AD-4A14-B0E0-CF3405322F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11" y="987726"/>
            <a:ext cx="2592525" cy="5768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67" y="140931"/>
            <a:ext cx="6801317" cy="473447"/>
          </a:xfrm>
        </p:spPr>
        <p:txBody>
          <a:bodyPr/>
          <a:lstStyle/>
          <a:p>
            <a:r>
              <a:rPr kumimoji="1" lang="zh-CN" altLang="en-US" dirty="0"/>
              <a:t>数据分析 </a:t>
            </a:r>
            <a:r>
              <a:rPr kumimoji="1" lang="en-US" altLang="zh-CN" dirty="0"/>
              <a:t>– </a:t>
            </a:r>
            <a:r>
              <a:rPr kumimoji="1" lang="zh-CN" altLang="en-US" sz="2000" dirty="0"/>
              <a:t>相关技术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2365" y="4808662"/>
            <a:ext cx="866802" cy="334838"/>
          </a:xfrm>
        </p:spPr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13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4E8CF9-4AFE-444B-B45C-D44DBB8569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31" y="4404655"/>
            <a:ext cx="1108004" cy="398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91E583-979F-491A-BF3E-1625902935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38" y="4409225"/>
            <a:ext cx="1153334" cy="3986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6C2178-DCB4-4380-83B4-C74E55B574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59" y="1564591"/>
            <a:ext cx="3530377" cy="1541913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3ABB696C-6CA9-4CE5-AF78-0F350119F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289" y="3093981"/>
            <a:ext cx="2828499" cy="338549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MTV</a:t>
            </a:r>
            <a:r>
              <a:rPr lang="zh-CN" altLang="en-US" sz="1600" b="1" dirty="0">
                <a:solidFill>
                  <a:schemeClr val="bg1"/>
                </a:solidFill>
              </a:rPr>
              <a:t>设计模式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02BC2B-7957-48B5-95EB-C6965C1979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853" y="3093981"/>
            <a:ext cx="636817" cy="32773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CC740DD-3DC0-43F0-9453-D6C411DB555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53" y="978442"/>
            <a:ext cx="735471" cy="5440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EA142B-8171-41E1-82B8-8B991D01D2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59" y="2763372"/>
            <a:ext cx="1754072" cy="5053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252486-4B58-4BCE-B217-1E1F8DD247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10" y="2088186"/>
            <a:ext cx="1545371" cy="5538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4BB4DB-96F8-4325-B7FA-76DD04F61B7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24" y="1332353"/>
            <a:ext cx="636557" cy="65376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12426A2-509E-4A61-8ED9-C5703A7E560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83" y="1115948"/>
            <a:ext cx="713533" cy="92944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97EB70-D3FD-4F42-92C5-F59B6313CAA6}"/>
              </a:ext>
            </a:extLst>
          </p:cNvPr>
          <p:cNvCxnSpPr>
            <a:cxnSpLocks/>
          </p:cNvCxnSpPr>
          <p:nvPr/>
        </p:nvCxnSpPr>
        <p:spPr>
          <a:xfrm>
            <a:off x="277238" y="4114800"/>
            <a:ext cx="831852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timgsa.baidu.com/timg?image&amp;quality=80&amp;size=b9999_10000&amp;sec=1536751080462&amp;di=4b1aa310d7d2ef4422875f084407ecc3&amp;imgtype=0&amp;src=http%3A%2F%2Fpic2.orsoon.com%2F2017%2F0822%2F20170822091739957.png">
            <a:extLst>
              <a:ext uri="{FF2B5EF4-FFF2-40B4-BE49-F238E27FC236}">
                <a16:creationId xmlns:a16="http://schemas.microsoft.com/office/drawing/2014/main" id="{62B85E02-5EB8-451E-A4C0-2A6E0AD69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05" y="4309911"/>
            <a:ext cx="587652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26F30F-B818-4EA0-983D-A023A9916EA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31" y="4375415"/>
            <a:ext cx="1178141" cy="48706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5B0F0A8-EDED-46B1-AAE0-D76A66797102}"/>
              </a:ext>
            </a:extLst>
          </p:cNvPr>
          <p:cNvSpPr txBox="1"/>
          <p:nvPr/>
        </p:nvSpPr>
        <p:spPr>
          <a:xfrm>
            <a:off x="3937499" y="1845089"/>
            <a:ext cx="461665" cy="13585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800" b="1" dirty="0"/>
              <a:t>后端技术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F0EF71-3F83-4F63-A518-111BFBCF8DC4}"/>
              </a:ext>
            </a:extLst>
          </p:cNvPr>
          <p:cNvSpPr txBox="1"/>
          <p:nvPr/>
        </p:nvSpPr>
        <p:spPr>
          <a:xfrm>
            <a:off x="197780" y="4449672"/>
            <a:ext cx="133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相关工具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02CEDF-6ECE-4EA1-AC2D-3659440FFCFF}"/>
              </a:ext>
            </a:extLst>
          </p:cNvPr>
          <p:cNvSpPr txBox="1"/>
          <p:nvPr/>
        </p:nvSpPr>
        <p:spPr>
          <a:xfrm>
            <a:off x="351164" y="1809437"/>
            <a:ext cx="461665" cy="1210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800" b="1" dirty="0"/>
              <a:t>前端技术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83AC0BA-AC0B-49BE-9D70-7A893B8AF47B}"/>
              </a:ext>
            </a:extLst>
          </p:cNvPr>
          <p:cNvCxnSpPr>
            <a:cxnSpLocks/>
          </p:cNvCxnSpPr>
          <p:nvPr/>
        </p:nvCxnSpPr>
        <p:spPr>
          <a:xfrm>
            <a:off x="3380362" y="1115948"/>
            <a:ext cx="0" cy="234314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音频 28">
            <a:hlinkClick r:id="" action="ppaction://media"/>
            <a:extLst>
              <a:ext uri="{FF2B5EF4-FFF2-40B4-BE49-F238E27FC236}">
                <a16:creationId xmlns:a16="http://schemas.microsoft.com/office/drawing/2014/main" id="{6D596ECF-850A-437F-94A2-7D7F95F01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"/>
    </mc:Choice>
    <mc:Fallback xmlns="">
      <p:transition spd="slow" advTm="1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5DCDB-502F-4F4F-8C77-18AF4E27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数据分析 </a:t>
            </a:r>
            <a:r>
              <a:rPr kumimoji="1" lang="en-US" altLang="zh-CN" dirty="0"/>
              <a:t>- </a:t>
            </a:r>
            <a:r>
              <a:rPr kumimoji="1" lang="zh-Hans" altLang="en-US" sz="2000" dirty="0"/>
              <a:t>整体框架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DA68D469-EB85-2540-B4AF-D2E65FE85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14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158">
            <a:extLst>
              <a:ext uri="{FF2B5EF4-FFF2-40B4-BE49-F238E27FC236}">
                <a16:creationId xmlns:a16="http://schemas.microsoft.com/office/drawing/2014/main" id="{F55CBB33-6739-4F41-B92F-34446DD05D43}"/>
              </a:ext>
            </a:extLst>
          </p:cNvPr>
          <p:cNvSpPr/>
          <p:nvPr/>
        </p:nvSpPr>
        <p:spPr>
          <a:xfrm>
            <a:off x="1493795" y="4156339"/>
            <a:ext cx="6801543" cy="397532"/>
          </a:xfrm>
          <a:prstGeom prst="roundRect">
            <a:avLst>
              <a:gd name="adj" fmla="val 9326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eaVert" rtlCol="0" anchor="ctr"/>
          <a:lstStyle/>
          <a:p>
            <a:pPr algn="ctr" defTabSz="685800">
              <a:defRPr/>
            </a:pPr>
            <a:endParaRPr lang="en-US" altLang="en-US" sz="1350" dirty="0" err="1">
              <a:solidFill>
                <a:sysClr val="window" lastClr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10" name="TextBox 285">
            <a:extLst>
              <a:ext uri="{FF2B5EF4-FFF2-40B4-BE49-F238E27FC236}">
                <a16:creationId xmlns:a16="http://schemas.microsoft.com/office/drawing/2014/main" id="{1913EC65-E9F4-0546-A9AA-2B2706417C9C}"/>
              </a:ext>
            </a:extLst>
          </p:cNvPr>
          <p:cNvSpPr txBox="1"/>
          <p:nvPr/>
        </p:nvSpPr>
        <p:spPr>
          <a:xfrm>
            <a:off x="1563630" y="4233045"/>
            <a:ext cx="1533436" cy="27713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 defTabSz="685165">
              <a:defRPr sz="800" b="1" kern="0">
                <a:solidFill>
                  <a:schemeClr val="bg1"/>
                </a:solidFill>
                <a:latin typeface="+mn-lt"/>
              </a:defRPr>
            </a:lvl1pPr>
          </a:lstStyle>
          <a:p>
            <a:pPr defTabSz="513874">
              <a:lnSpc>
                <a:spcPct val="95000"/>
              </a:lnSpc>
              <a:spcBef>
                <a:spcPts val="225"/>
              </a:spcBef>
              <a:defRPr/>
            </a:pPr>
            <a:r>
              <a:rPr lang="zh-CN" altLang="en-US" sz="1200" dirty="0">
                <a:solidFill>
                  <a:sysClr val="window" lastClr="FFFFFF"/>
                </a:solidFill>
                <a:latin typeface="方正兰亭黑简体" panose="02000000000000000000"/>
                <a:ea typeface="方正兰亭黑简体" panose="02000000000000000000"/>
                <a:cs typeface="方正兰亭黑简体" panose="02000000000000000000"/>
              </a:rPr>
              <a:t>存储介质</a:t>
            </a:r>
            <a:endParaRPr lang="en-US" altLang="en-US" sz="1200" dirty="0">
              <a:solidFill>
                <a:sysClr val="window" lastClr="FFFFFF"/>
              </a:solidFill>
              <a:latin typeface="方正兰亭黑简体" panose="02000000000000000000"/>
              <a:ea typeface="方正兰亭黑简体" panose="02000000000000000000"/>
              <a:cs typeface="方正兰亭黑简体" panose="0200000000000000000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41CAE66-12E6-4340-80C7-15F3F9AB88B0}"/>
              </a:ext>
            </a:extLst>
          </p:cNvPr>
          <p:cNvSpPr/>
          <p:nvPr/>
        </p:nvSpPr>
        <p:spPr>
          <a:xfrm>
            <a:off x="1493795" y="4591888"/>
            <a:ext cx="6801543" cy="320949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kumimoji="1" lang="zh-CN" altLang="en-US" sz="1350" dirty="0">
              <a:solidFill>
                <a:prstClr val="white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12" name="燕尾形 11">
            <a:extLst>
              <a:ext uri="{FF2B5EF4-FFF2-40B4-BE49-F238E27FC236}">
                <a16:creationId xmlns:a16="http://schemas.microsoft.com/office/drawing/2014/main" id="{5395E7D4-2672-F147-8A7B-122917A24778}"/>
              </a:ext>
            </a:extLst>
          </p:cNvPr>
          <p:cNvSpPr/>
          <p:nvPr/>
        </p:nvSpPr>
        <p:spPr>
          <a:xfrm rot="10800000" flipH="1">
            <a:off x="4511393" y="4581680"/>
            <a:ext cx="331022" cy="331151"/>
          </a:xfrm>
          <a:prstGeom prst="chevron">
            <a:avLst>
              <a:gd name="adj" fmla="val 70372"/>
            </a:avLst>
          </a:prstGeom>
          <a:solidFill>
            <a:sysClr val="window" lastClr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black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13" name="TextBox 230">
            <a:extLst>
              <a:ext uri="{FF2B5EF4-FFF2-40B4-BE49-F238E27FC236}">
                <a16:creationId xmlns:a16="http://schemas.microsoft.com/office/drawing/2014/main" id="{051C0C2E-D4A2-0F48-BA4A-2C64B5D53E50}"/>
              </a:ext>
            </a:extLst>
          </p:cNvPr>
          <p:cNvSpPr txBox="1"/>
          <p:nvPr/>
        </p:nvSpPr>
        <p:spPr>
          <a:xfrm>
            <a:off x="2853437" y="4623771"/>
            <a:ext cx="18573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900" cap="all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抓包工具：</a:t>
            </a:r>
            <a:r>
              <a:rPr lang="en-US" altLang="zh-Hans" sz="900" cap="all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fiddler/Charles</a:t>
            </a:r>
            <a:endParaRPr lang="en-US" sz="900" cap="all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41CDC10-6F70-1F46-AFFD-B0B32558E2AA}"/>
              </a:ext>
            </a:extLst>
          </p:cNvPr>
          <p:cNvSpPr/>
          <p:nvPr/>
        </p:nvSpPr>
        <p:spPr>
          <a:xfrm>
            <a:off x="1491171" y="962204"/>
            <a:ext cx="6804167" cy="1244130"/>
          </a:xfrm>
          <a:prstGeom prst="roundRect">
            <a:avLst>
              <a:gd name="adj" fmla="val 3605"/>
            </a:avLst>
          </a:prstGeom>
          <a:solidFill>
            <a:srgbClr val="FF3B30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685800">
              <a:defRPr/>
            </a:pPr>
            <a:endParaRPr lang="en-US" altLang="en-US" sz="1350" i="1" dirty="0" err="1">
              <a:solidFill>
                <a:sysClr val="window" lastClr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5DCFE3-26BE-2D4B-AB11-9C608940AF03}"/>
              </a:ext>
            </a:extLst>
          </p:cNvPr>
          <p:cNvSpPr/>
          <p:nvPr/>
        </p:nvSpPr>
        <p:spPr>
          <a:xfrm>
            <a:off x="2598469" y="1875767"/>
            <a:ext cx="5465437" cy="278491"/>
          </a:xfrm>
          <a:prstGeom prst="roundRect">
            <a:avLst>
              <a:gd name="adj" fmla="val 9661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altLang="en-US" sz="1350" dirty="0" err="1">
              <a:solidFill>
                <a:sysClr val="window" lastClr="FFFFFF">
                  <a:lumMod val="75000"/>
                </a:sys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F438A0FE-102A-5E45-8550-5EFE00BAB59C}"/>
              </a:ext>
            </a:extLst>
          </p:cNvPr>
          <p:cNvSpPr txBox="1"/>
          <p:nvPr/>
        </p:nvSpPr>
        <p:spPr>
          <a:xfrm>
            <a:off x="1659188" y="1339121"/>
            <a:ext cx="746367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165">
              <a:lnSpc>
                <a:spcPct val="95000"/>
              </a:lnSpc>
              <a:spcBef>
                <a:spcPts val="300"/>
              </a:spcBef>
              <a:defRPr sz="800" b="1" kern="0">
                <a:solidFill>
                  <a:schemeClr val="bg1"/>
                </a:solidFill>
                <a:latin typeface="+mn-lt"/>
              </a:defRPr>
            </a:lvl1pPr>
          </a:lstStyle>
          <a:p>
            <a:pPr defTabSz="513874">
              <a:spcBef>
                <a:spcPts val="225"/>
              </a:spcBef>
              <a:defRPr/>
            </a:pPr>
            <a:r>
              <a:rPr lang="zh-Hans" altLang="en-US" sz="1200" dirty="0">
                <a:solidFill>
                  <a:sysClr val="window" lastClr="FFFFFF"/>
                </a:solidFill>
                <a:latin typeface="方正兰亭黑简体" panose="02000000000000000000"/>
                <a:ea typeface="方正兰亭黑简体" panose="02000000000000000000"/>
                <a:cs typeface="方正兰亭黑简体" panose="02000000000000000000"/>
              </a:rPr>
              <a:t>前端加工逻辑</a:t>
            </a:r>
            <a:endParaRPr lang="en-US" altLang="en-US" sz="1200" dirty="0">
              <a:solidFill>
                <a:sysClr val="window" lastClr="FFFFFF"/>
              </a:solidFill>
              <a:latin typeface="方正兰亭黑简体" panose="02000000000000000000"/>
              <a:ea typeface="方正兰亭黑简体" panose="02000000000000000000"/>
              <a:cs typeface="方正兰亭黑简体" panose="0200000000000000000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AD64384-E418-4A45-AACC-C5E04B8B0783}"/>
              </a:ext>
            </a:extLst>
          </p:cNvPr>
          <p:cNvSpPr/>
          <p:nvPr/>
        </p:nvSpPr>
        <p:spPr bwMode="auto">
          <a:xfrm>
            <a:off x="3375917" y="4238711"/>
            <a:ext cx="1829805" cy="2552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513874">
              <a:defRPr/>
            </a:pPr>
            <a:r>
              <a:rPr lang="en-US" altLang="zh-Hans" sz="1050" dirty="0" err="1">
                <a:solidFill>
                  <a:prstClr val="white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Mongodb</a:t>
            </a:r>
            <a:r>
              <a:rPr lang="zh-CN" altLang="en-US" sz="1050" dirty="0">
                <a:solidFill>
                  <a:prstClr val="white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非关系型数据库</a:t>
            </a:r>
          </a:p>
        </p:txBody>
      </p:sp>
      <p:sp>
        <p:nvSpPr>
          <p:cNvPr id="18" name="TextBox 231">
            <a:extLst>
              <a:ext uri="{FF2B5EF4-FFF2-40B4-BE49-F238E27FC236}">
                <a16:creationId xmlns:a16="http://schemas.microsoft.com/office/drawing/2014/main" id="{8F9C9D44-FF59-B448-AB85-88D511F56010}"/>
              </a:ext>
            </a:extLst>
          </p:cNvPr>
          <p:cNvSpPr txBox="1"/>
          <p:nvPr/>
        </p:nvSpPr>
        <p:spPr>
          <a:xfrm>
            <a:off x="4796156" y="4641599"/>
            <a:ext cx="450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900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标题</a:t>
            </a:r>
            <a:endParaRPr lang="en-US" sz="900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19" name="TextBox 232">
            <a:extLst>
              <a:ext uri="{FF2B5EF4-FFF2-40B4-BE49-F238E27FC236}">
                <a16:creationId xmlns:a16="http://schemas.microsoft.com/office/drawing/2014/main" id="{FA3BA4A1-7C17-F24D-9181-01D566DBD20E}"/>
              </a:ext>
            </a:extLst>
          </p:cNvPr>
          <p:cNvSpPr txBox="1"/>
          <p:nvPr/>
        </p:nvSpPr>
        <p:spPr>
          <a:xfrm>
            <a:off x="6386830" y="4646075"/>
            <a:ext cx="733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900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点赞数</a:t>
            </a:r>
            <a:endParaRPr lang="en-US" altLang="zh-CN" sz="900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20" name="TextBox 233">
            <a:extLst>
              <a:ext uri="{FF2B5EF4-FFF2-40B4-BE49-F238E27FC236}">
                <a16:creationId xmlns:a16="http://schemas.microsoft.com/office/drawing/2014/main" id="{266D1DE1-2150-1149-8D77-4066D4CC8F75}"/>
              </a:ext>
            </a:extLst>
          </p:cNvPr>
          <p:cNvSpPr txBox="1"/>
          <p:nvPr/>
        </p:nvSpPr>
        <p:spPr>
          <a:xfrm>
            <a:off x="5026381" y="4644970"/>
            <a:ext cx="6267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900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作者</a:t>
            </a:r>
            <a:endParaRPr lang="en-US" sz="900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21" name="TextBox 234">
            <a:extLst>
              <a:ext uri="{FF2B5EF4-FFF2-40B4-BE49-F238E27FC236}">
                <a16:creationId xmlns:a16="http://schemas.microsoft.com/office/drawing/2014/main" id="{AC5D9AB6-B7E2-1C4A-8480-D61EFCE7E0AC}"/>
              </a:ext>
            </a:extLst>
          </p:cNvPr>
          <p:cNvSpPr txBox="1"/>
          <p:nvPr/>
        </p:nvSpPr>
        <p:spPr>
          <a:xfrm>
            <a:off x="5421291" y="4644970"/>
            <a:ext cx="703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900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发表日期</a:t>
            </a:r>
            <a:endParaRPr lang="en-US" sz="900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22" name="TextBox 235">
            <a:extLst>
              <a:ext uri="{FF2B5EF4-FFF2-40B4-BE49-F238E27FC236}">
                <a16:creationId xmlns:a16="http://schemas.microsoft.com/office/drawing/2014/main" id="{9ACB89C0-0192-C54B-BA20-66070641E9F9}"/>
              </a:ext>
            </a:extLst>
          </p:cNvPr>
          <p:cNvSpPr txBox="1"/>
          <p:nvPr/>
        </p:nvSpPr>
        <p:spPr>
          <a:xfrm>
            <a:off x="5919252" y="4650280"/>
            <a:ext cx="731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900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浏览量</a:t>
            </a:r>
            <a:endParaRPr lang="en-US" sz="900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23" name="TextBox 230">
            <a:extLst>
              <a:ext uri="{FF2B5EF4-FFF2-40B4-BE49-F238E27FC236}">
                <a16:creationId xmlns:a16="http://schemas.microsoft.com/office/drawing/2014/main" id="{BBBF784F-EAEC-5B41-B635-27E80D9B0FA6}"/>
              </a:ext>
            </a:extLst>
          </p:cNvPr>
          <p:cNvSpPr txBox="1"/>
          <p:nvPr/>
        </p:nvSpPr>
        <p:spPr>
          <a:xfrm>
            <a:off x="1373864" y="4626968"/>
            <a:ext cx="1687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900" cap="all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新华社微信公众号前端页面</a:t>
            </a:r>
            <a:endParaRPr lang="en-US" sz="900" cap="all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24" name="Rounded Rectangle 49">
            <a:extLst>
              <a:ext uri="{FF2B5EF4-FFF2-40B4-BE49-F238E27FC236}">
                <a16:creationId xmlns:a16="http://schemas.microsoft.com/office/drawing/2014/main" id="{7DF464AD-18F2-7540-92EF-FDB1E4DBA87F}"/>
              </a:ext>
            </a:extLst>
          </p:cNvPr>
          <p:cNvSpPr/>
          <p:nvPr/>
        </p:nvSpPr>
        <p:spPr>
          <a:xfrm>
            <a:off x="1493795" y="2264640"/>
            <a:ext cx="6801543" cy="1840884"/>
          </a:xfrm>
          <a:prstGeom prst="roundRect">
            <a:avLst>
              <a:gd name="adj" fmla="val 4987"/>
            </a:avLst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685800">
              <a:defRPr/>
            </a:pPr>
            <a:endParaRPr lang="en-US" altLang="en-US" sz="1350" i="1" dirty="0" err="1">
              <a:solidFill>
                <a:sysClr val="window" lastClr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25" name="TextBox 42">
            <a:extLst>
              <a:ext uri="{FF2B5EF4-FFF2-40B4-BE49-F238E27FC236}">
                <a16:creationId xmlns:a16="http://schemas.microsoft.com/office/drawing/2014/main" id="{3EB8EAF6-FD6E-8145-952A-E48E1D076D53}"/>
              </a:ext>
            </a:extLst>
          </p:cNvPr>
          <p:cNvSpPr txBox="1"/>
          <p:nvPr/>
        </p:nvSpPr>
        <p:spPr>
          <a:xfrm>
            <a:off x="1697475" y="2973453"/>
            <a:ext cx="680157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165">
              <a:lnSpc>
                <a:spcPct val="95000"/>
              </a:lnSpc>
              <a:spcBef>
                <a:spcPts val="300"/>
              </a:spcBef>
              <a:defRPr sz="800" b="1" kern="0">
                <a:solidFill>
                  <a:schemeClr val="bg1"/>
                </a:solidFill>
                <a:latin typeface="+mn-lt"/>
              </a:defRPr>
            </a:lvl1pPr>
          </a:lstStyle>
          <a:p>
            <a:pPr defTabSz="513874">
              <a:spcBef>
                <a:spcPts val="225"/>
              </a:spcBef>
              <a:defRPr/>
            </a:pPr>
            <a:r>
              <a:rPr lang="zh-Hans" altLang="en-US" sz="1200" dirty="0">
                <a:solidFill>
                  <a:sysClr val="window" lastClr="FFFFFF"/>
                </a:solidFill>
                <a:latin typeface="方正兰亭黑简体" panose="02000000000000000000"/>
                <a:ea typeface="方正兰亭黑简体" panose="02000000000000000000"/>
                <a:cs typeface="方正兰亭黑简体" panose="02000000000000000000"/>
              </a:rPr>
              <a:t>后端加工逻辑</a:t>
            </a:r>
            <a:endParaRPr lang="en-US" altLang="zh-CN" sz="1200" dirty="0">
              <a:solidFill>
                <a:sysClr val="window" lastClr="FFFFFF"/>
              </a:solidFill>
              <a:latin typeface="方正兰亭黑简体" panose="02000000000000000000"/>
              <a:ea typeface="方正兰亭黑简体" panose="02000000000000000000"/>
              <a:cs typeface="方正兰亭黑简体" panose="02000000000000000000"/>
            </a:endParaRPr>
          </a:p>
        </p:txBody>
      </p:sp>
      <p:sp>
        <p:nvSpPr>
          <p:cNvPr id="26" name="圆角矩形 190">
            <a:extLst>
              <a:ext uri="{FF2B5EF4-FFF2-40B4-BE49-F238E27FC236}">
                <a16:creationId xmlns:a16="http://schemas.microsoft.com/office/drawing/2014/main" id="{0EE2BC65-0C5E-FC48-A6C8-3DEC31AB3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469" y="3857373"/>
            <a:ext cx="5465437" cy="1829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  </a:t>
            </a:r>
            <a:endParaRPr lang="zh-CN" altLang="en-US" sz="6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27" name="矩形 213">
            <a:extLst>
              <a:ext uri="{FF2B5EF4-FFF2-40B4-BE49-F238E27FC236}">
                <a16:creationId xmlns:a16="http://schemas.microsoft.com/office/drawing/2014/main" id="{275B72F3-5AE6-9247-86D3-49148D88F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65" y="3821832"/>
            <a:ext cx="189432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85800"/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读取</a:t>
            </a:r>
            <a:r>
              <a:rPr lang="en-US" altLang="zh-Han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CSV</a:t>
            </a: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文件获取基础指标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33" name="矩形: 圆角 103">
            <a:extLst>
              <a:ext uri="{FF2B5EF4-FFF2-40B4-BE49-F238E27FC236}">
                <a16:creationId xmlns:a16="http://schemas.microsoft.com/office/drawing/2014/main" id="{90129667-153F-544F-8278-D40EA1B47E0A}"/>
              </a:ext>
            </a:extLst>
          </p:cNvPr>
          <p:cNvSpPr/>
          <p:nvPr/>
        </p:nvSpPr>
        <p:spPr>
          <a:xfrm>
            <a:off x="3215102" y="1929801"/>
            <a:ext cx="2206189" cy="165611"/>
          </a:xfrm>
          <a:prstGeom prst="roundRect">
            <a:avLst/>
          </a:prstGeom>
          <a:solidFill>
            <a:srgbClr val="85312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Hans" sz="105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Django context</a:t>
            </a:r>
            <a:r>
              <a:rPr lang="zh-Hans" altLang="en-US" sz="105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中读取数据</a:t>
            </a:r>
            <a:endParaRPr lang="en-US" sz="1050" b="1" dirty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46" name="TextBox 235">
            <a:extLst>
              <a:ext uri="{FF2B5EF4-FFF2-40B4-BE49-F238E27FC236}">
                <a16:creationId xmlns:a16="http://schemas.microsoft.com/office/drawing/2014/main" id="{4A933B4A-1323-8F42-8852-9A0F278EB0B4}"/>
              </a:ext>
            </a:extLst>
          </p:cNvPr>
          <p:cNvSpPr txBox="1"/>
          <p:nvPr/>
        </p:nvSpPr>
        <p:spPr>
          <a:xfrm>
            <a:off x="6888818" y="4642760"/>
            <a:ext cx="731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900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精选留言</a:t>
            </a:r>
            <a:endParaRPr lang="en-US" sz="900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47" name="TextBox 235">
            <a:extLst>
              <a:ext uri="{FF2B5EF4-FFF2-40B4-BE49-F238E27FC236}">
                <a16:creationId xmlns:a16="http://schemas.microsoft.com/office/drawing/2014/main" id="{B50C0A0F-934D-E84A-B18C-DC833CEA4595}"/>
              </a:ext>
            </a:extLst>
          </p:cNvPr>
          <p:cNvSpPr txBox="1"/>
          <p:nvPr/>
        </p:nvSpPr>
        <p:spPr>
          <a:xfrm>
            <a:off x="7437536" y="4641622"/>
            <a:ext cx="857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900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留言点赞数</a:t>
            </a:r>
            <a:endParaRPr lang="en-US" sz="900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48" name="Rectangle 158">
            <a:extLst>
              <a:ext uri="{FF2B5EF4-FFF2-40B4-BE49-F238E27FC236}">
                <a16:creationId xmlns:a16="http://schemas.microsoft.com/office/drawing/2014/main" id="{B78268F2-7CBD-D248-BECB-F4FC0CE4A05E}"/>
              </a:ext>
            </a:extLst>
          </p:cNvPr>
          <p:cNvSpPr/>
          <p:nvPr/>
        </p:nvSpPr>
        <p:spPr>
          <a:xfrm>
            <a:off x="687022" y="4599634"/>
            <a:ext cx="675181" cy="313202"/>
          </a:xfrm>
          <a:prstGeom prst="roundRect">
            <a:avLst>
              <a:gd name="adj" fmla="val 9326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eaVert" rtlCol="0" anchor="ctr"/>
          <a:lstStyle/>
          <a:p>
            <a:pPr algn="ctr" defTabSz="685800">
              <a:defRPr/>
            </a:pPr>
            <a:endParaRPr lang="en-US" altLang="en-US" sz="1350" dirty="0" err="1">
              <a:solidFill>
                <a:sysClr val="window" lastClr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49" name="TextBox 231">
            <a:extLst>
              <a:ext uri="{FF2B5EF4-FFF2-40B4-BE49-F238E27FC236}">
                <a16:creationId xmlns:a16="http://schemas.microsoft.com/office/drawing/2014/main" id="{1B2AEA44-0A3C-494C-B62D-B3385B1CC685}"/>
              </a:ext>
            </a:extLst>
          </p:cNvPr>
          <p:cNvSpPr txBox="1"/>
          <p:nvPr/>
        </p:nvSpPr>
        <p:spPr>
          <a:xfrm>
            <a:off x="730641" y="4631185"/>
            <a:ext cx="584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1000" b="1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数据源</a:t>
            </a:r>
            <a:endParaRPr lang="en-US" sz="1000" b="1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50" name="Rectangle 158">
            <a:extLst>
              <a:ext uri="{FF2B5EF4-FFF2-40B4-BE49-F238E27FC236}">
                <a16:creationId xmlns:a16="http://schemas.microsoft.com/office/drawing/2014/main" id="{D16CFB55-B222-F14D-9BBA-BB8F11FFB1D3}"/>
              </a:ext>
            </a:extLst>
          </p:cNvPr>
          <p:cNvSpPr/>
          <p:nvPr/>
        </p:nvSpPr>
        <p:spPr>
          <a:xfrm>
            <a:off x="689363" y="4156339"/>
            <a:ext cx="672839" cy="397532"/>
          </a:xfrm>
          <a:prstGeom prst="roundRect">
            <a:avLst>
              <a:gd name="adj" fmla="val 9326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eaVert" rtlCol="0" anchor="ctr"/>
          <a:lstStyle/>
          <a:p>
            <a:pPr algn="ctr" defTabSz="685800">
              <a:defRPr/>
            </a:pPr>
            <a:endParaRPr lang="en-US" altLang="en-US" sz="1350" dirty="0" err="1">
              <a:solidFill>
                <a:sysClr val="window" lastClr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51" name="TextBox 231">
            <a:extLst>
              <a:ext uri="{FF2B5EF4-FFF2-40B4-BE49-F238E27FC236}">
                <a16:creationId xmlns:a16="http://schemas.microsoft.com/office/drawing/2014/main" id="{5EB650C3-9D7D-FB48-9B3C-161D6B032072}"/>
              </a:ext>
            </a:extLst>
          </p:cNvPr>
          <p:cNvSpPr txBox="1"/>
          <p:nvPr/>
        </p:nvSpPr>
        <p:spPr>
          <a:xfrm>
            <a:off x="687352" y="4239293"/>
            <a:ext cx="697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1000" b="1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数据存储</a:t>
            </a:r>
            <a:endParaRPr lang="en-US" sz="1000" b="1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1FA821D0-DE7E-ED42-882F-1DA09FE0E2B5}"/>
              </a:ext>
            </a:extLst>
          </p:cNvPr>
          <p:cNvSpPr/>
          <p:nvPr/>
        </p:nvSpPr>
        <p:spPr bwMode="auto">
          <a:xfrm>
            <a:off x="5803353" y="4240310"/>
            <a:ext cx="1829805" cy="2552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513874">
              <a:defRPr/>
            </a:pPr>
            <a:r>
              <a:rPr lang="en-US" altLang="zh-Hans" sz="1050" dirty="0">
                <a:solidFill>
                  <a:prstClr val="white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CSV</a:t>
            </a:r>
            <a:r>
              <a:rPr lang="zh-Hans" altLang="en-US" sz="1050" dirty="0">
                <a:solidFill>
                  <a:prstClr val="white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文件</a:t>
            </a:r>
            <a:endParaRPr lang="zh-CN" altLang="en-US" sz="1050" dirty="0">
              <a:solidFill>
                <a:prstClr val="white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53" name="Rounded Rectangle 49">
            <a:extLst>
              <a:ext uri="{FF2B5EF4-FFF2-40B4-BE49-F238E27FC236}">
                <a16:creationId xmlns:a16="http://schemas.microsoft.com/office/drawing/2014/main" id="{584F2BD1-E196-3346-BD3E-96561D5A7FB9}"/>
              </a:ext>
            </a:extLst>
          </p:cNvPr>
          <p:cNvSpPr/>
          <p:nvPr/>
        </p:nvSpPr>
        <p:spPr>
          <a:xfrm>
            <a:off x="699628" y="2264639"/>
            <a:ext cx="672409" cy="1828473"/>
          </a:xfrm>
          <a:prstGeom prst="roundRect">
            <a:avLst>
              <a:gd name="adj" fmla="val 4987"/>
            </a:avLst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685800">
              <a:defRPr/>
            </a:pPr>
            <a:endParaRPr lang="en-US" altLang="en-US" sz="1350" i="1" dirty="0" err="1">
              <a:solidFill>
                <a:sysClr val="window" lastClr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54" name="TextBox 231">
            <a:extLst>
              <a:ext uri="{FF2B5EF4-FFF2-40B4-BE49-F238E27FC236}">
                <a16:creationId xmlns:a16="http://schemas.microsoft.com/office/drawing/2014/main" id="{568249FC-E11D-3044-8B38-16215B3AE09E}"/>
              </a:ext>
            </a:extLst>
          </p:cNvPr>
          <p:cNvSpPr txBox="1"/>
          <p:nvPr/>
        </p:nvSpPr>
        <p:spPr>
          <a:xfrm>
            <a:off x="628667" y="3063459"/>
            <a:ext cx="816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3874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1000" b="1" dirty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/>
              </a:rPr>
              <a:t>后端处理</a:t>
            </a:r>
            <a:endParaRPr lang="en-US" sz="1000" b="1" dirty="0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55" name="Rectangle 14">
            <a:extLst>
              <a:ext uri="{FF2B5EF4-FFF2-40B4-BE49-F238E27FC236}">
                <a16:creationId xmlns:a16="http://schemas.microsoft.com/office/drawing/2014/main" id="{9F5B2F38-0ECF-854E-9271-88B27B48C951}"/>
              </a:ext>
            </a:extLst>
          </p:cNvPr>
          <p:cNvSpPr/>
          <p:nvPr/>
        </p:nvSpPr>
        <p:spPr>
          <a:xfrm>
            <a:off x="705650" y="962204"/>
            <a:ext cx="656551" cy="1247963"/>
          </a:xfrm>
          <a:prstGeom prst="roundRect">
            <a:avLst>
              <a:gd name="adj" fmla="val 3605"/>
            </a:avLst>
          </a:prstGeom>
          <a:solidFill>
            <a:srgbClr val="FF3B30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685800">
              <a:defRPr/>
            </a:pPr>
            <a:endParaRPr lang="en-US" altLang="en-US" sz="1350" i="1" dirty="0" err="1">
              <a:solidFill>
                <a:sysClr val="window" lastClr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56" name="TextBox 42">
            <a:extLst>
              <a:ext uri="{FF2B5EF4-FFF2-40B4-BE49-F238E27FC236}">
                <a16:creationId xmlns:a16="http://schemas.microsoft.com/office/drawing/2014/main" id="{C6E0FF40-36D4-F946-8D5F-7A3F4D2F9A2D}"/>
              </a:ext>
            </a:extLst>
          </p:cNvPr>
          <p:cNvSpPr txBox="1"/>
          <p:nvPr/>
        </p:nvSpPr>
        <p:spPr>
          <a:xfrm>
            <a:off x="651900" y="1498866"/>
            <a:ext cx="763357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165">
              <a:lnSpc>
                <a:spcPct val="95000"/>
              </a:lnSpc>
              <a:spcBef>
                <a:spcPts val="300"/>
              </a:spcBef>
              <a:defRPr sz="800" b="1" kern="0">
                <a:solidFill>
                  <a:schemeClr val="bg1"/>
                </a:solidFill>
                <a:latin typeface="+mn-lt"/>
              </a:defRPr>
            </a:lvl1pPr>
          </a:lstStyle>
          <a:p>
            <a:pPr defTabSz="513874">
              <a:spcBef>
                <a:spcPts val="225"/>
              </a:spcBef>
              <a:defRPr/>
            </a:pPr>
            <a:r>
              <a:rPr lang="zh-Hans" altLang="en-US" sz="1000" dirty="0">
                <a:solidFill>
                  <a:sysClr val="window" lastClr="FFFFFF"/>
                </a:solidFill>
                <a:latin typeface="方正兰亭黑简体" panose="02000000000000000000"/>
                <a:ea typeface="方正兰亭黑简体" panose="02000000000000000000"/>
                <a:cs typeface="方正兰亭黑简体" panose="02000000000000000000"/>
              </a:rPr>
              <a:t>前端处理</a:t>
            </a:r>
            <a:endParaRPr lang="en-US" altLang="en-US" sz="1000" dirty="0">
              <a:solidFill>
                <a:sysClr val="window" lastClr="FFFFFF"/>
              </a:solidFill>
              <a:latin typeface="方正兰亭黑简体" panose="02000000000000000000"/>
              <a:ea typeface="方正兰亭黑简体" panose="02000000000000000000"/>
              <a:cs typeface="方正兰亭黑简体" panose="02000000000000000000"/>
            </a:endParaRPr>
          </a:p>
        </p:txBody>
      </p:sp>
      <p:sp>
        <p:nvSpPr>
          <p:cNvPr id="57" name="矩形: 圆角 103">
            <a:extLst>
              <a:ext uri="{FF2B5EF4-FFF2-40B4-BE49-F238E27FC236}">
                <a16:creationId xmlns:a16="http://schemas.microsoft.com/office/drawing/2014/main" id="{3A75B81F-D412-884F-B561-520A4D75BA2E}"/>
              </a:ext>
            </a:extLst>
          </p:cNvPr>
          <p:cNvSpPr/>
          <p:nvPr/>
        </p:nvSpPr>
        <p:spPr>
          <a:xfrm>
            <a:off x="5602579" y="1930948"/>
            <a:ext cx="2206189" cy="165611"/>
          </a:xfrm>
          <a:prstGeom prst="roundRect">
            <a:avLst/>
          </a:prstGeom>
          <a:solidFill>
            <a:srgbClr val="85312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Hans" sz="1050" b="1" dirty="0" err="1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Json</a:t>
            </a:r>
            <a:r>
              <a:rPr lang="zh-Hans" altLang="en-US" sz="105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文件中读取数据</a:t>
            </a:r>
            <a:endParaRPr lang="en-US" sz="1050" b="1" dirty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58" name="TextBox 158">
            <a:extLst>
              <a:ext uri="{FF2B5EF4-FFF2-40B4-BE49-F238E27FC236}">
                <a16:creationId xmlns:a16="http://schemas.microsoft.com/office/drawing/2014/main" id="{5506F9C1-C90D-D74F-A687-4D1AF1CDB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004" y="1832800"/>
            <a:ext cx="491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85800"/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对接后端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59" name="Rectangle 14">
            <a:extLst>
              <a:ext uri="{FF2B5EF4-FFF2-40B4-BE49-F238E27FC236}">
                <a16:creationId xmlns:a16="http://schemas.microsoft.com/office/drawing/2014/main" id="{9DD41E37-BEA6-734C-B13F-923971999DEA}"/>
              </a:ext>
            </a:extLst>
          </p:cNvPr>
          <p:cNvSpPr/>
          <p:nvPr/>
        </p:nvSpPr>
        <p:spPr>
          <a:xfrm>
            <a:off x="2595734" y="1375182"/>
            <a:ext cx="5465437" cy="445227"/>
          </a:xfrm>
          <a:prstGeom prst="roundRect">
            <a:avLst>
              <a:gd name="adj" fmla="val 9661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altLang="en-US" sz="1350" dirty="0" err="1">
              <a:solidFill>
                <a:sysClr val="window" lastClr="FFFFFF">
                  <a:lumMod val="75000"/>
                </a:sys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60" name="TextBox 158">
            <a:extLst>
              <a:ext uri="{FF2B5EF4-FFF2-40B4-BE49-F238E27FC236}">
                <a16:creationId xmlns:a16="http://schemas.microsoft.com/office/drawing/2014/main" id="{0D6F1CD5-BA36-FC42-9B86-683CB981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269" y="1417926"/>
            <a:ext cx="491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85800"/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前端框架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63" name="矩形: 圆角 103">
            <a:extLst>
              <a:ext uri="{FF2B5EF4-FFF2-40B4-BE49-F238E27FC236}">
                <a16:creationId xmlns:a16="http://schemas.microsoft.com/office/drawing/2014/main" id="{183A8B29-217B-B64F-BFC3-5BCB65C57E0C}"/>
              </a:ext>
            </a:extLst>
          </p:cNvPr>
          <p:cNvSpPr/>
          <p:nvPr/>
        </p:nvSpPr>
        <p:spPr>
          <a:xfrm>
            <a:off x="3216343" y="1424736"/>
            <a:ext cx="2206189" cy="165611"/>
          </a:xfrm>
          <a:prstGeom prst="roundRect">
            <a:avLst/>
          </a:prstGeom>
          <a:solidFill>
            <a:srgbClr val="85312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Hans" sz="105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Bootstrap</a:t>
            </a:r>
            <a:endParaRPr lang="en-US" sz="1050" b="1" dirty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64" name="矩形: 圆角 103">
            <a:extLst>
              <a:ext uri="{FF2B5EF4-FFF2-40B4-BE49-F238E27FC236}">
                <a16:creationId xmlns:a16="http://schemas.microsoft.com/office/drawing/2014/main" id="{E6713405-2D74-BE43-AF9A-6D0234D76B0C}"/>
              </a:ext>
            </a:extLst>
          </p:cNvPr>
          <p:cNvSpPr/>
          <p:nvPr/>
        </p:nvSpPr>
        <p:spPr>
          <a:xfrm>
            <a:off x="5612711" y="1427189"/>
            <a:ext cx="2206189" cy="165611"/>
          </a:xfrm>
          <a:prstGeom prst="roundRect">
            <a:avLst/>
          </a:prstGeom>
          <a:solidFill>
            <a:srgbClr val="85312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Hans" sz="1050" b="1" dirty="0">
                <a:solidFill>
                  <a:prstClr val="white"/>
                </a:solidFill>
                <a:latin typeface="等线" panose="020F0502020204030204"/>
              </a:rPr>
              <a:t>jQuery</a:t>
            </a:r>
            <a:endParaRPr lang="en-US" sz="1050" b="1" dirty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65" name="矩形: 圆角 103">
            <a:extLst>
              <a:ext uri="{FF2B5EF4-FFF2-40B4-BE49-F238E27FC236}">
                <a16:creationId xmlns:a16="http://schemas.microsoft.com/office/drawing/2014/main" id="{D50F27A9-06F6-9B40-84D2-E6210F0A1718}"/>
              </a:ext>
            </a:extLst>
          </p:cNvPr>
          <p:cNvSpPr/>
          <p:nvPr/>
        </p:nvSpPr>
        <p:spPr>
          <a:xfrm>
            <a:off x="3215102" y="1632097"/>
            <a:ext cx="4603798" cy="156620"/>
          </a:xfrm>
          <a:prstGeom prst="roundRect">
            <a:avLst/>
          </a:prstGeom>
          <a:solidFill>
            <a:srgbClr val="85312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Hans" sz="105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HTML</a:t>
            </a:r>
            <a:endParaRPr lang="en-US" sz="1050" b="1" dirty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66" name="Rectangle 14">
            <a:extLst>
              <a:ext uri="{FF2B5EF4-FFF2-40B4-BE49-F238E27FC236}">
                <a16:creationId xmlns:a16="http://schemas.microsoft.com/office/drawing/2014/main" id="{E6DC1EC8-DE7B-4840-AFEC-A5B6BE6BB33E}"/>
              </a:ext>
            </a:extLst>
          </p:cNvPr>
          <p:cNvSpPr/>
          <p:nvPr/>
        </p:nvSpPr>
        <p:spPr>
          <a:xfrm>
            <a:off x="2595734" y="1025998"/>
            <a:ext cx="5465437" cy="308623"/>
          </a:xfrm>
          <a:prstGeom prst="roundRect">
            <a:avLst>
              <a:gd name="adj" fmla="val 9661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altLang="en-US" sz="1350" dirty="0" err="1">
              <a:solidFill>
                <a:sysClr val="window" lastClr="FFFFFF">
                  <a:lumMod val="75000"/>
                </a:sys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方正兰亭黑简体" panose="02000000000000000000"/>
            </a:endParaRPr>
          </a:p>
        </p:txBody>
      </p:sp>
      <p:sp>
        <p:nvSpPr>
          <p:cNvPr id="67" name="TextBox 158">
            <a:extLst>
              <a:ext uri="{FF2B5EF4-FFF2-40B4-BE49-F238E27FC236}">
                <a16:creationId xmlns:a16="http://schemas.microsoft.com/office/drawing/2014/main" id="{24095CAD-56B2-4042-9FBB-67BF341C3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269" y="990013"/>
            <a:ext cx="491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85800"/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前端展示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68" name="矩形: 圆角 103">
            <a:extLst>
              <a:ext uri="{FF2B5EF4-FFF2-40B4-BE49-F238E27FC236}">
                <a16:creationId xmlns:a16="http://schemas.microsoft.com/office/drawing/2014/main" id="{B69938EA-1BAC-AC41-BA78-5ED1DA9AECA5}"/>
              </a:ext>
            </a:extLst>
          </p:cNvPr>
          <p:cNvSpPr/>
          <p:nvPr/>
        </p:nvSpPr>
        <p:spPr>
          <a:xfrm>
            <a:off x="3216343" y="1089422"/>
            <a:ext cx="2206189" cy="165611"/>
          </a:xfrm>
          <a:prstGeom prst="roundRect">
            <a:avLst/>
          </a:prstGeom>
          <a:solidFill>
            <a:srgbClr val="85312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Hans" sz="105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Bootstrap</a:t>
            </a:r>
            <a:r>
              <a:rPr lang="zh-Hans" altLang="en-US" sz="105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en-US" altLang="zh-Hans" sz="105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Table</a:t>
            </a:r>
            <a:endParaRPr lang="en-US" sz="1050" b="1" dirty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69" name="矩形: 圆角 103">
            <a:extLst>
              <a:ext uri="{FF2B5EF4-FFF2-40B4-BE49-F238E27FC236}">
                <a16:creationId xmlns:a16="http://schemas.microsoft.com/office/drawing/2014/main" id="{DA53F9D7-58B9-3642-999A-DD2327059531}"/>
              </a:ext>
            </a:extLst>
          </p:cNvPr>
          <p:cNvSpPr/>
          <p:nvPr/>
        </p:nvSpPr>
        <p:spPr>
          <a:xfrm>
            <a:off x="5612711" y="1091875"/>
            <a:ext cx="2206189" cy="165611"/>
          </a:xfrm>
          <a:prstGeom prst="roundRect">
            <a:avLst/>
          </a:prstGeom>
          <a:solidFill>
            <a:srgbClr val="85312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Hans" sz="1050" b="1" dirty="0" err="1">
                <a:solidFill>
                  <a:prstClr val="white"/>
                </a:solidFill>
                <a:latin typeface="等线" panose="020F0502020204030204"/>
              </a:rPr>
              <a:t>Echarts</a:t>
            </a:r>
            <a:endParaRPr lang="en-US" sz="1050" b="1" dirty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61" name="圆角矩形 190">
            <a:extLst>
              <a:ext uri="{FF2B5EF4-FFF2-40B4-BE49-F238E27FC236}">
                <a16:creationId xmlns:a16="http://schemas.microsoft.com/office/drawing/2014/main" id="{BDC88661-AD14-9242-9051-1B3CDC26D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734" y="3412700"/>
            <a:ext cx="5465437" cy="33840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  </a:t>
            </a:r>
            <a:endParaRPr lang="zh-CN" altLang="en-US" sz="6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62" name="矩形 213">
            <a:extLst>
              <a:ext uri="{FF2B5EF4-FFF2-40B4-BE49-F238E27FC236}">
                <a16:creationId xmlns:a16="http://schemas.microsoft.com/office/drawing/2014/main" id="{1089629F-2B02-9644-9E79-79656CF55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840" y="3399789"/>
            <a:ext cx="2313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85800"/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数据指标加工</a:t>
            </a:r>
            <a:endParaRPr lang="en-US" altLang="zh-Han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  <a:p>
            <a:pPr algn="ctr" defTabSz="685800"/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（</a:t>
            </a:r>
            <a:r>
              <a:rPr lang="en-US" altLang="zh-Han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pandas/</a:t>
            </a:r>
            <a:r>
              <a:rPr lang="en-US" altLang="zh-Hans" sz="900" b="1" dirty="0" err="1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numpy</a:t>
            </a: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）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70" name="圆角矩形 219">
            <a:extLst>
              <a:ext uri="{FF2B5EF4-FFF2-40B4-BE49-F238E27FC236}">
                <a16:creationId xmlns:a16="http://schemas.microsoft.com/office/drawing/2014/main" id="{40500494-6213-4E45-BFD9-D8CFC01E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160" y="3447638"/>
            <a:ext cx="731226" cy="26852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文章维度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71" name="圆角矩形 219">
            <a:extLst>
              <a:ext uri="{FF2B5EF4-FFF2-40B4-BE49-F238E27FC236}">
                <a16:creationId xmlns:a16="http://schemas.microsoft.com/office/drawing/2014/main" id="{8F955A27-72DF-F04E-8528-29F2B693F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1276" y="3450655"/>
            <a:ext cx="731226" cy="26852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作者维度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72" name="圆角矩形 219">
            <a:extLst>
              <a:ext uri="{FF2B5EF4-FFF2-40B4-BE49-F238E27FC236}">
                <a16:creationId xmlns:a16="http://schemas.microsoft.com/office/drawing/2014/main" id="{E96D460C-1832-164F-9EBB-8AF71734A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392" y="3454014"/>
            <a:ext cx="731226" cy="26852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热词维度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73" name="圆角矩形 219">
            <a:extLst>
              <a:ext uri="{FF2B5EF4-FFF2-40B4-BE49-F238E27FC236}">
                <a16:creationId xmlns:a16="http://schemas.microsoft.com/office/drawing/2014/main" id="{8A023423-9E87-0747-9EA9-928368EB2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4787" y="3449037"/>
            <a:ext cx="731226" cy="26852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整体概览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75" name="圆角矩形 190">
            <a:extLst>
              <a:ext uri="{FF2B5EF4-FFF2-40B4-BE49-F238E27FC236}">
                <a16:creationId xmlns:a16="http://schemas.microsoft.com/office/drawing/2014/main" id="{7768E2CB-4C0C-0546-8857-586DD96F5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734" y="2708842"/>
            <a:ext cx="5465437" cy="645551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  </a:t>
            </a:r>
            <a:endParaRPr lang="zh-CN" altLang="en-US" sz="6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76" name="矩形 213">
            <a:extLst>
              <a:ext uri="{FF2B5EF4-FFF2-40B4-BE49-F238E27FC236}">
                <a16:creationId xmlns:a16="http://schemas.microsoft.com/office/drawing/2014/main" id="{840F52F5-5B03-FF42-B548-7D4F560AB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971" y="2870144"/>
            <a:ext cx="23132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85800"/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数据深度洞察</a:t>
            </a:r>
            <a:endParaRPr lang="en-US" altLang="zh-Han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77" name="圆角矩形 219">
            <a:extLst>
              <a:ext uri="{FF2B5EF4-FFF2-40B4-BE49-F238E27FC236}">
                <a16:creationId xmlns:a16="http://schemas.microsoft.com/office/drawing/2014/main" id="{32764167-1B76-7142-AE65-D033D51FC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306" y="2793755"/>
            <a:ext cx="1149092" cy="232234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en" altLang="zh-Hans" sz="900" b="1" dirty="0" err="1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wordcloud</a:t>
            </a:r>
            <a:r>
              <a:rPr lang="en" altLang="zh-Han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 </a:t>
            </a:r>
            <a:r>
              <a:rPr lang="zh-CN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词云</a:t>
            </a:r>
          </a:p>
        </p:txBody>
      </p:sp>
      <p:sp>
        <p:nvSpPr>
          <p:cNvPr id="79" name="圆角矩形 219">
            <a:extLst>
              <a:ext uri="{FF2B5EF4-FFF2-40B4-BE49-F238E27FC236}">
                <a16:creationId xmlns:a16="http://schemas.microsoft.com/office/drawing/2014/main" id="{95A0A65F-AA51-894D-8D53-69805AEC9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354" y="2793754"/>
            <a:ext cx="1292630" cy="252502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en" altLang="zh-Hans" sz="900" b="1" dirty="0" err="1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Snownlp</a:t>
            </a: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情感分析</a:t>
            </a:r>
            <a:endParaRPr lang="en" altLang="zh-Han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80" name="圆角矩形 219">
            <a:extLst>
              <a:ext uri="{FF2B5EF4-FFF2-40B4-BE49-F238E27FC236}">
                <a16:creationId xmlns:a16="http://schemas.microsoft.com/office/drawing/2014/main" id="{376F1638-DA89-FF48-B736-FCFC854C2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4786" y="2785481"/>
            <a:ext cx="750905" cy="245953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en-US" altLang="zh-Hans" sz="900" b="1" dirty="0" err="1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Jieba</a:t>
            </a: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分词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82" name="圆角矩形 219">
            <a:extLst>
              <a:ext uri="{FF2B5EF4-FFF2-40B4-BE49-F238E27FC236}">
                <a16:creationId xmlns:a16="http://schemas.microsoft.com/office/drawing/2014/main" id="{A7FA21CF-4238-BE4D-968B-5B998F8C7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4788" y="3084295"/>
            <a:ext cx="1626598" cy="22213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时间维度分析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83" name="圆角矩形 190">
            <a:extLst>
              <a:ext uri="{FF2B5EF4-FFF2-40B4-BE49-F238E27FC236}">
                <a16:creationId xmlns:a16="http://schemas.microsoft.com/office/drawing/2014/main" id="{F3549BCE-8778-9344-B762-359992343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734" y="2315560"/>
            <a:ext cx="5465437" cy="33840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  </a:t>
            </a:r>
            <a:endParaRPr lang="zh-CN" altLang="en-US" sz="6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84" name="矩形 213">
            <a:extLst>
              <a:ext uri="{FF2B5EF4-FFF2-40B4-BE49-F238E27FC236}">
                <a16:creationId xmlns:a16="http://schemas.microsoft.com/office/drawing/2014/main" id="{65617ACD-8EC7-DB45-975B-68DB9D962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840" y="2302649"/>
            <a:ext cx="2313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85800"/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连接</a:t>
            </a:r>
            <a:endParaRPr lang="en-US" altLang="zh-Han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  <a:p>
            <a:pPr algn="ctr" defTabSz="685800"/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前端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85" name="圆角矩形 219">
            <a:extLst>
              <a:ext uri="{FF2B5EF4-FFF2-40B4-BE49-F238E27FC236}">
                <a16:creationId xmlns:a16="http://schemas.microsoft.com/office/drawing/2014/main" id="{A1C549D5-7458-DD44-BB00-417378841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354" y="2381635"/>
            <a:ext cx="1594501" cy="202625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en-US" altLang="zh-Hans" sz="900" b="1" dirty="0" err="1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Json</a:t>
            </a: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格式传输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86" name="圆角矩形 219">
            <a:extLst>
              <a:ext uri="{FF2B5EF4-FFF2-40B4-BE49-F238E27FC236}">
                <a16:creationId xmlns:a16="http://schemas.microsoft.com/office/drawing/2014/main" id="{FFDF5339-AEC3-954B-8F43-89ABF6063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4787" y="2381635"/>
            <a:ext cx="2070461" cy="202625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en-US" altLang="zh-Han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Django</a:t>
            </a: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 </a:t>
            </a:r>
            <a:r>
              <a:rPr lang="en-US" altLang="zh-Hans" sz="900" b="1" dirty="0" err="1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views.py</a:t>
            </a:r>
            <a:r>
              <a:rPr lang="en-US" altLang="zh-Han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 context</a:t>
            </a: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传输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sp>
        <p:nvSpPr>
          <p:cNvPr id="87" name="圆角矩形 219">
            <a:extLst>
              <a:ext uri="{FF2B5EF4-FFF2-40B4-BE49-F238E27FC236}">
                <a16:creationId xmlns:a16="http://schemas.microsoft.com/office/drawing/2014/main" id="{CC8E0DEA-A98B-DC45-B3B0-E3EBDD702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4514" y="3084273"/>
            <a:ext cx="1626598" cy="22213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 defTabSz="685800">
              <a:buClr>
                <a:srgbClr val="CC9900"/>
              </a:buClr>
            </a:pPr>
            <a:r>
              <a:rPr lang="zh-Hans" altLang="en-US" sz="9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0"/>
              </a:rPr>
              <a:t>多指标关联分析</a:t>
            </a:r>
            <a:endParaRPr lang="zh-CN" altLang="en-US" sz="9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5B3F9B5-7556-4B6B-809B-3AA0CC818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"/>
    </mc:Choice>
    <mc:Fallback xmlns="">
      <p:transition spd="slow" advTm="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98" y="189182"/>
            <a:ext cx="6801317" cy="473447"/>
          </a:xfrm>
        </p:spPr>
        <p:txBody>
          <a:bodyPr/>
          <a:lstStyle/>
          <a:p>
            <a:r>
              <a:rPr kumimoji="1" lang="zh-CN" altLang="en-US" dirty="0"/>
              <a:t>数据分析 </a:t>
            </a:r>
            <a:r>
              <a:rPr kumimoji="1" lang="en-US" altLang="zh-CN" dirty="0"/>
              <a:t>– </a:t>
            </a:r>
            <a:r>
              <a:rPr kumimoji="1" lang="zh-CN" altLang="en-US" sz="2000" dirty="0"/>
              <a:t>模块划分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15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组合 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00CAA839-035B-44AC-AA99-101B4DD120B2}"/>
              </a:ext>
            </a:extLst>
          </p:cNvPr>
          <p:cNvGrpSpPr/>
          <p:nvPr/>
        </p:nvGrpSpPr>
        <p:grpSpPr>
          <a:xfrm>
            <a:off x="3176660" y="1342383"/>
            <a:ext cx="2783847" cy="2783844"/>
            <a:chOff x="3047429" y="1323744"/>
            <a:chExt cx="2783847" cy="2783844"/>
          </a:xfrm>
          <a:effectLst/>
        </p:grpSpPr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12F9D577-BC93-4834-890B-6A8B538F2D3C}"/>
                </a:ext>
              </a:extLst>
            </p:cNvPr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1">
              <a:extLst>
                <a:ext uri="{FF2B5EF4-FFF2-40B4-BE49-F238E27FC236}">
                  <a16:creationId xmlns:a16="http://schemas.microsoft.com/office/drawing/2014/main" id="{C1B43846-60FC-4E23-B618-0D1D36643A1E}"/>
                </a:ext>
              </a:extLst>
            </p:cNvPr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solidFill>
              <a:srgbClr val="DD7A5B"/>
            </a:solidFill>
            <a:ln>
              <a:noFill/>
            </a:ln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1">
              <a:extLst>
                <a:ext uri="{FF2B5EF4-FFF2-40B4-BE49-F238E27FC236}">
                  <a16:creationId xmlns:a16="http://schemas.microsoft.com/office/drawing/2014/main" id="{A4FE5848-A2A5-452F-BC4E-C090C5FFB633}"/>
                </a:ext>
              </a:extLst>
            </p:cNvPr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solidFill>
              <a:srgbClr val="EBD48E"/>
            </a:solidFill>
            <a:ln>
              <a:noFill/>
            </a:ln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11">
              <a:extLst>
                <a:ext uri="{FF2B5EF4-FFF2-40B4-BE49-F238E27FC236}">
                  <a16:creationId xmlns:a16="http://schemas.microsoft.com/office/drawing/2014/main" id="{B1B643A9-C223-4618-BB16-1E941C04DB7C}"/>
                </a:ext>
              </a:extLst>
            </p:cNvPr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标题层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0E170075-1E41-44AA-85A2-0A5A6F5385B2}"/>
              </a:ext>
            </a:extLst>
          </p:cNvPr>
          <p:cNvSpPr txBox="1"/>
          <p:nvPr/>
        </p:nvSpPr>
        <p:spPr bwMode="auto">
          <a:xfrm>
            <a:off x="3444450" y="1668651"/>
            <a:ext cx="617718" cy="461665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标题层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A4110EE8-E45C-42E6-BD9D-C3BCFD6EE588}"/>
              </a:ext>
            </a:extLst>
          </p:cNvPr>
          <p:cNvSpPr txBox="1"/>
          <p:nvPr/>
        </p:nvSpPr>
        <p:spPr bwMode="auto">
          <a:xfrm>
            <a:off x="5074946" y="1668651"/>
            <a:ext cx="617718" cy="461665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层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80B41306-49EA-41A0-B71A-931C0B0ABC6C}"/>
              </a:ext>
            </a:extLst>
          </p:cNvPr>
          <p:cNvSpPr txBox="1"/>
          <p:nvPr/>
        </p:nvSpPr>
        <p:spPr bwMode="auto">
          <a:xfrm>
            <a:off x="5074946" y="3298972"/>
            <a:ext cx="617718" cy="461665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标题层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3C0DB182-2EFC-47B2-9AC1-642D57F8E524}"/>
              </a:ext>
            </a:extLst>
          </p:cNvPr>
          <p:cNvSpPr txBox="1"/>
          <p:nvPr/>
        </p:nvSpPr>
        <p:spPr bwMode="auto">
          <a:xfrm>
            <a:off x="3439586" y="3298972"/>
            <a:ext cx="617718" cy="461665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8D87AF23-073B-44AA-AB4A-C7EA75DBD946}"/>
              </a:ext>
            </a:extLst>
          </p:cNvPr>
          <p:cNvSpPr/>
          <p:nvPr/>
        </p:nvSpPr>
        <p:spPr>
          <a:xfrm>
            <a:off x="351205" y="886479"/>
            <a:ext cx="2993993" cy="1249628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运营数据概览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公众号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整体情势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预判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浏览量，点赞数，评论数、发文数、平均点赞数、平均发文数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CCCD242C-4480-4D5D-8FB3-33E1822B38A1}"/>
              </a:ext>
            </a:extLst>
          </p:cNvPr>
          <p:cNvSpPr/>
          <p:nvPr/>
        </p:nvSpPr>
        <p:spPr>
          <a:xfrm>
            <a:off x="5970003" y="949729"/>
            <a:ext cx="3089206" cy="164582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内容质量分析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分析指定时间节点或时间段区间各项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数据对比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情况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文章类型分析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+Top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文章榜单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B2863DF8-1728-4844-95DD-D772EB0BADED}"/>
              </a:ext>
            </a:extLst>
          </p:cNvPr>
          <p:cNvSpPr/>
          <p:nvPr/>
        </p:nvSpPr>
        <p:spPr>
          <a:xfrm>
            <a:off x="6020291" y="3190828"/>
            <a:ext cx="2547311" cy="1045662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作者影响力分析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发现大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月、年度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榜单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D21AA43E-0234-4298-BF32-9A60130C73A3}"/>
              </a:ext>
            </a:extLst>
          </p:cNvPr>
          <p:cNvSpPr/>
          <p:nvPr/>
        </p:nvSpPr>
        <p:spPr>
          <a:xfrm>
            <a:off x="348471" y="2697530"/>
            <a:ext cx="3812301" cy="2245990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舆情监控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语义分析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传播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阶段性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舆情研判、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专题性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舆情分析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标题热词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精选评论热词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情感分析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7F21BE-1082-483A-B68D-AA105BE8514B}"/>
              </a:ext>
            </a:extLst>
          </p:cNvPr>
          <p:cNvSpPr/>
          <p:nvPr/>
        </p:nvSpPr>
        <p:spPr>
          <a:xfrm>
            <a:off x="1550598" y="4827777"/>
            <a:ext cx="6035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数据依据： 爬取的</a:t>
            </a:r>
            <a:r>
              <a:rPr lang="zh-CN" altLang="en-US" sz="1200" dirty="0">
                <a:solidFill>
                  <a:srgbClr val="FF0000"/>
                </a:solidFill>
              </a:rPr>
              <a:t>文章标题、作者、发布时间、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浏览量，点赞数，评论数、评论内容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073D0062-F7C1-4F67-9E19-542789884FC1}"/>
              </a:ext>
            </a:extLst>
          </p:cNvPr>
          <p:cNvSpPr/>
          <p:nvPr/>
        </p:nvSpPr>
        <p:spPr>
          <a:xfrm>
            <a:off x="401200" y="866406"/>
            <a:ext cx="1675920" cy="4243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运营数据概览</a:t>
            </a:r>
          </a:p>
        </p:txBody>
      </p:sp>
      <p:sp>
        <p:nvSpPr>
          <p:cNvPr id="24" name="圆角矩形 22">
            <a:extLst>
              <a:ext uri="{FF2B5EF4-FFF2-40B4-BE49-F238E27FC236}">
                <a16:creationId xmlns:a16="http://schemas.microsoft.com/office/drawing/2014/main" id="{F7D98FF8-9444-4BE3-BAA0-AA502EE5948E}"/>
              </a:ext>
            </a:extLst>
          </p:cNvPr>
          <p:cNvSpPr/>
          <p:nvPr/>
        </p:nvSpPr>
        <p:spPr>
          <a:xfrm>
            <a:off x="5970003" y="931332"/>
            <a:ext cx="1675920" cy="4243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内容质量分析</a:t>
            </a:r>
          </a:p>
        </p:txBody>
      </p:sp>
      <p:sp>
        <p:nvSpPr>
          <p:cNvPr id="25" name="圆角矩形 22">
            <a:extLst>
              <a:ext uri="{FF2B5EF4-FFF2-40B4-BE49-F238E27FC236}">
                <a16:creationId xmlns:a16="http://schemas.microsoft.com/office/drawing/2014/main" id="{30661B40-028F-4AAA-993D-B8D81DDB215C}"/>
              </a:ext>
            </a:extLst>
          </p:cNvPr>
          <p:cNvSpPr/>
          <p:nvPr/>
        </p:nvSpPr>
        <p:spPr>
          <a:xfrm>
            <a:off x="401200" y="2702524"/>
            <a:ext cx="1675920" cy="4243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舆情数据监控</a:t>
            </a:r>
          </a:p>
        </p:txBody>
      </p:sp>
      <p:sp>
        <p:nvSpPr>
          <p:cNvPr id="30" name="圆角矩形 22">
            <a:extLst>
              <a:ext uri="{FF2B5EF4-FFF2-40B4-BE49-F238E27FC236}">
                <a16:creationId xmlns:a16="http://schemas.microsoft.com/office/drawing/2014/main" id="{C4172FB4-DEF8-4E85-B669-F1DC2927F08B}"/>
              </a:ext>
            </a:extLst>
          </p:cNvPr>
          <p:cNvSpPr/>
          <p:nvPr/>
        </p:nvSpPr>
        <p:spPr>
          <a:xfrm>
            <a:off x="5971069" y="3180343"/>
            <a:ext cx="2087108" cy="4243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作者影响力分析</a:t>
            </a:r>
          </a:p>
        </p:txBody>
      </p:sp>
    </p:spTree>
    <p:extLst>
      <p:ext uri="{BB962C8B-B14F-4D97-AF65-F5344CB8AC3E}">
        <p14:creationId xmlns:p14="http://schemas.microsoft.com/office/powerpoint/2010/main" val="378566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98" y="189182"/>
            <a:ext cx="6801317" cy="47344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数据分析 </a:t>
            </a:r>
            <a:r>
              <a:rPr kumimoji="1" lang="en-US" altLang="zh-CN" dirty="0"/>
              <a:t>- </a:t>
            </a:r>
            <a:r>
              <a:rPr kumimoji="1" lang="zh-CN" altLang="en-US" sz="2000" dirty="0"/>
              <a:t>运营数据概览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16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矩形 1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8D87AF23-073B-44AA-AB4A-C7EA75DBD946}"/>
              </a:ext>
            </a:extLst>
          </p:cNvPr>
          <p:cNvSpPr/>
          <p:nvPr/>
        </p:nvSpPr>
        <p:spPr>
          <a:xfrm>
            <a:off x="77821" y="761968"/>
            <a:ext cx="3726736" cy="156971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公众号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整体情势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预判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浏览量变化幅度较大，但总体居于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9000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日以上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评论数平均每天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单篇文章 平均点赞数 约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3700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评论数与点赞数非正相关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发文数平均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篇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7F21BE-1082-483A-B68D-AA105BE8514B}"/>
              </a:ext>
            </a:extLst>
          </p:cNvPr>
          <p:cNvSpPr/>
          <p:nvPr/>
        </p:nvSpPr>
        <p:spPr>
          <a:xfrm>
            <a:off x="1554186" y="4905598"/>
            <a:ext cx="6035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数据依据： 爬取的</a:t>
            </a:r>
            <a:r>
              <a:rPr lang="zh-CN" altLang="en-US" sz="1200" dirty="0">
                <a:solidFill>
                  <a:srgbClr val="FF0000"/>
                </a:solidFill>
              </a:rPr>
              <a:t>文章标题、作者、发布时间、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浏览量，点赞数，评论数、评论内容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11EA4B-CD1F-4E0F-B2C6-682A385F2E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59" y="810901"/>
            <a:ext cx="5158208" cy="39464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BB89AA-F186-49FD-A035-3E8BEDDC6E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8" y="2316307"/>
            <a:ext cx="3219782" cy="24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98" y="189182"/>
            <a:ext cx="6801317" cy="47344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数据分析 </a:t>
            </a:r>
            <a:r>
              <a:rPr kumimoji="1" lang="en-US" altLang="zh-CN" dirty="0"/>
              <a:t>- </a:t>
            </a:r>
            <a:r>
              <a:rPr kumimoji="1" lang="zh-CN" altLang="en-US" sz="2000" dirty="0"/>
              <a:t>内容质量分析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17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7F21BE-1082-483A-B68D-AA105BE8514B}"/>
              </a:ext>
            </a:extLst>
          </p:cNvPr>
          <p:cNvSpPr/>
          <p:nvPr/>
        </p:nvSpPr>
        <p:spPr>
          <a:xfrm>
            <a:off x="1554186" y="4906217"/>
            <a:ext cx="6035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数据依据： 爬取的</a:t>
            </a:r>
            <a:r>
              <a:rPr lang="zh-CN" altLang="en-US" sz="1200" dirty="0">
                <a:solidFill>
                  <a:srgbClr val="FF0000"/>
                </a:solidFill>
              </a:rPr>
              <a:t>文章标题、作者、发布时间、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浏览量，点赞数，评论数、评论内容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7318F65C-48F7-4749-9867-5FA362D5AE24}"/>
              </a:ext>
            </a:extLst>
          </p:cNvPr>
          <p:cNvSpPr/>
          <p:nvPr/>
        </p:nvSpPr>
        <p:spPr>
          <a:xfrm>
            <a:off x="128533" y="785763"/>
            <a:ext cx="3560323" cy="849519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文章类型、榜单数据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原创占比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95.3%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转载的平均点赞数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原创的平均点赞数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FDC823-89BB-49EC-8B3C-A96B8B050C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16" y="785763"/>
            <a:ext cx="4838751" cy="40697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AB8191-B507-436E-9743-316D21216F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8" y="2157889"/>
            <a:ext cx="3510338" cy="269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98" y="189182"/>
            <a:ext cx="6801317" cy="47344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数据分析 </a:t>
            </a:r>
            <a:r>
              <a:rPr kumimoji="1" lang="en-US" altLang="zh-CN" dirty="0"/>
              <a:t>- </a:t>
            </a:r>
            <a:r>
              <a:rPr kumimoji="1" lang="zh-CN" altLang="en-US" sz="2000" dirty="0"/>
              <a:t>作者影响力分析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18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7F21BE-1082-483A-B68D-AA105BE8514B}"/>
              </a:ext>
            </a:extLst>
          </p:cNvPr>
          <p:cNvSpPr/>
          <p:nvPr/>
        </p:nvSpPr>
        <p:spPr>
          <a:xfrm>
            <a:off x="1554186" y="4905598"/>
            <a:ext cx="6035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数据依据： 爬取的</a:t>
            </a:r>
            <a:r>
              <a:rPr lang="zh-CN" altLang="en-US" sz="1200" dirty="0">
                <a:solidFill>
                  <a:srgbClr val="FF0000"/>
                </a:solidFill>
              </a:rPr>
              <a:t>文章标题、作者、发布时间、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浏览量，点赞数，评论数、评论内容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01134A3D-27C8-47AC-87A8-51628D0911B2}"/>
              </a:ext>
            </a:extLst>
          </p:cNvPr>
          <p:cNvSpPr/>
          <p:nvPr/>
        </p:nvSpPr>
        <p:spPr>
          <a:xfrm>
            <a:off x="131990" y="2135965"/>
            <a:ext cx="2547311" cy="1089585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发现大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月、年度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榜单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点赞量和评论量非正相关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91A9C4-15AD-475C-9E60-8DD6E72F6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67" y="806975"/>
            <a:ext cx="5894731" cy="40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9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98" y="189182"/>
            <a:ext cx="6801317" cy="47344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数据分析 </a:t>
            </a:r>
            <a:r>
              <a:rPr kumimoji="1" lang="en-US" altLang="zh-CN" sz="2000" dirty="0"/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舆情监控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（标题热词 ）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19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7F21BE-1082-483A-B68D-AA105BE8514B}"/>
              </a:ext>
            </a:extLst>
          </p:cNvPr>
          <p:cNvSpPr/>
          <p:nvPr/>
        </p:nvSpPr>
        <p:spPr>
          <a:xfrm>
            <a:off x="1554186" y="4906217"/>
            <a:ext cx="6035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数据依据： 爬取的</a:t>
            </a:r>
            <a:r>
              <a:rPr lang="zh-CN" altLang="en-US" sz="1200" dirty="0">
                <a:solidFill>
                  <a:srgbClr val="FF0000"/>
                </a:solidFill>
              </a:rPr>
              <a:t>文章标题、作者、发布时间、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浏览量，点赞数，评论数、评论内容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207BA63D-BFFC-434E-89E5-2C6242191FCC}"/>
              </a:ext>
            </a:extLst>
          </p:cNvPr>
          <p:cNvSpPr/>
          <p:nvPr/>
        </p:nvSpPr>
        <p:spPr>
          <a:xfrm>
            <a:off x="261282" y="1224656"/>
            <a:ext cx="3812301" cy="1245717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语义分析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传播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阶段性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标题热词舆情研判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CA971D-6A7D-4B70-878E-2BAD9DE7E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71" y="842955"/>
            <a:ext cx="5258007" cy="39657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49570B-0C3F-475A-A396-EE23F5DD7E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" y="3064223"/>
            <a:ext cx="3764644" cy="17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9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 录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10742" y="1393079"/>
            <a:ext cx="829010" cy="59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474591" y="1393079"/>
            <a:ext cx="5270131" cy="59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510742" y="2149011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474591" y="2149011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数据介绍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10742" y="3579862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1600" b="1" dirty="0">
                <a:latin typeface="微软雅黑" pitchFamily="34" charset="-122"/>
                <a:ea typeface="微软雅黑" pitchFamily="34" charset="-122"/>
              </a:rPr>
              <a:t>四</a:t>
            </a:r>
            <a:endParaRPr kumimoji="1"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74591" y="3579862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幻灯片编号占位符 2">
            <a:extLst>
              <a:ext uri="{FF2B5EF4-FFF2-40B4-BE49-F238E27FC236}">
                <a16:creationId xmlns:a16="http://schemas.microsoft.com/office/drawing/2014/main" id="{617E66F3-8B7B-454D-A8D7-3D7B9F2F3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2365" y="4808662"/>
            <a:ext cx="866802" cy="334838"/>
          </a:xfrm>
        </p:spPr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2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E238167-1F07-6D4B-9E4A-EE42FBAC9C6E}"/>
              </a:ext>
            </a:extLst>
          </p:cNvPr>
          <p:cNvSpPr/>
          <p:nvPr/>
        </p:nvSpPr>
        <p:spPr>
          <a:xfrm>
            <a:off x="1510742" y="2864436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1600" b="1" dirty="0">
                <a:latin typeface="微软雅黑" pitchFamily="34" charset="-122"/>
                <a:ea typeface="微软雅黑" pitchFamily="34" charset="-122"/>
              </a:rPr>
              <a:t>三</a:t>
            </a:r>
            <a:endParaRPr kumimoji="1"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27BFA43-6B62-8140-A431-E2E629E887D8}"/>
              </a:ext>
            </a:extLst>
          </p:cNvPr>
          <p:cNvSpPr/>
          <p:nvPr/>
        </p:nvSpPr>
        <p:spPr>
          <a:xfrm>
            <a:off x="2474591" y="2864436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6748914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98" y="189182"/>
            <a:ext cx="6801317" cy="47344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数据分析 </a:t>
            </a:r>
            <a:r>
              <a:rPr kumimoji="1" lang="en-US" altLang="zh-CN" sz="2000" dirty="0"/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舆情监控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（精选评论热词）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20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7F21BE-1082-483A-B68D-AA105BE8514B}"/>
              </a:ext>
            </a:extLst>
          </p:cNvPr>
          <p:cNvSpPr/>
          <p:nvPr/>
        </p:nvSpPr>
        <p:spPr>
          <a:xfrm>
            <a:off x="1554186" y="4906217"/>
            <a:ext cx="6035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数据依据： 爬取的</a:t>
            </a:r>
            <a:r>
              <a:rPr lang="zh-CN" altLang="en-US" sz="1200" dirty="0">
                <a:solidFill>
                  <a:srgbClr val="FF0000"/>
                </a:solidFill>
              </a:rPr>
              <a:t>文章标题、作者、发布时间、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浏览量，点赞数，评论数、评论内容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207BA63D-BFFC-434E-89E5-2C6242191FCC}"/>
              </a:ext>
            </a:extLst>
          </p:cNvPr>
          <p:cNvSpPr/>
          <p:nvPr/>
        </p:nvSpPr>
        <p:spPr>
          <a:xfrm>
            <a:off x="288198" y="961452"/>
            <a:ext cx="3812301" cy="1525793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语义分析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传播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专题性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评论热词舆情分析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1200" dirty="0"/>
              <a:t>爬取的评论数据近</a:t>
            </a:r>
            <a:r>
              <a:rPr lang="en-US" altLang="zh-CN" sz="1200" dirty="0"/>
              <a:t>5W</a:t>
            </a:r>
            <a:r>
              <a:rPr lang="zh-CN" altLang="en-US" sz="1200" dirty="0"/>
              <a:t>条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F87167-E731-4DA9-B136-27CB7BE192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5" y="2234415"/>
            <a:ext cx="3087455" cy="25385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CF2071-06C1-46F6-B621-790B9F5BB6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56" y="833529"/>
            <a:ext cx="5175860" cy="39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7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98" y="189182"/>
            <a:ext cx="6801317" cy="47344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数据分析 </a:t>
            </a:r>
            <a:r>
              <a:rPr kumimoji="1" lang="en-US" altLang="zh-CN" sz="2000" dirty="0"/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舆情监控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（情感分析）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21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7F21BE-1082-483A-B68D-AA105BE8514B}"/>
              </a:ext>
            </a:extLst>
          </p:cNvPr>
          <p:cNvSpPr/>
          <p:nvPr/>
        </p:nvSpPr>
        <p:spPr>
          <a:xfrm>
            <a:off x="1554186" y="4906217"/>
            <a:ext cx="6035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数据依据： 爬取的</a:t>
            </a:r>
            <a:r>
              <a:rPr lang="zh-CN" altLang="en-US" sz="1200" dirty="0">
                <a:solidFill>
                  <a:srgbClr val="FF0000"/>
                </a:solidFill>
              </a:rPr>
              <a:t>文章标题、作者、发布时间、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浏览量，点赞数，评论数、评论内容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207BA63D-BFFC-434E-89E5-2C6242191FCC}"/>
              </a:ext>
            </a:extLst>
          </p:cNvPr>
          <p:cNvSpPr/>
          <p:nvPr/>
        </p:nvSpPr>
        <p:spPr>
          <a:xfrm>
            <a:off x="124286" y="1271546"/>
            <a:ext cx="4189120" cy="2690023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情感分析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zh-CN" altLang="en-US" sz="1400" dirty="0"/>
              <a:t>爬取的评论数据近</a:t>
            </a:r>
            <a:r>
              <a:rPr lang="en-US" altLang="zh-CN" sz="1400" b="1" dirty="0"/>
              <a:t>5W</a:t>
            </a:r>
            <a:r>
              <a:rPr lang="zh-CN" altLang="en-US" sz="1400" b="1" dirty="0"/>
              <a:t>条</a:t>
            </a:r>
            <a:endParaRPr lang="en-US" altLang="zh-CN" sz="1400" b="1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zh-CN" altLang="en-US" sz="1400" b="1" dirty="0"/>
              <a:t>自然语言处理</a:t>
            </a:r>
            <a:endParaRPr lang="en-US" altLang="zh-CN" sz="1400" b="1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挖掘大众对于各篇新闻的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情绪极性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最低点：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2018.7.6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中国游客在普吉翻船事件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美国对首批中国商品加征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25%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的进口关税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最高点：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2018.7.7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抗日战争关键节点 纪念日 情绪高涨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3AD2FF-6C71-47DD-9BCE-64F99D79B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57" y="786061"/>
            <a:ext cx="5355238" cy="41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0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 录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510742" y="3579862"/>
            <a:ext cx="829010" cy="59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1600" b="1" dirty="0">
                <a:latin typeface="微软雅黑" pitchFamily="34" charset="-122"/>
                <a:ea typeface="微软雅黑" pitchFamily="34" charset="-122"/>
              </a:rPr>
              <a:t>四</a:t>
            </a:r>
            <a:endParaRPr kumimoji="1"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74591" y="3579862"/>
            <a:ext cx="5270131" cy="59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幻灯片编号占位符 2">
            <a:extLst>
              <a:ext uri="{FF2B5EF4-FFF2-40B4-BE49-F238E27FC236}">
                <a16:creationId xmlns:a16="http://schemas.microsoft.com/office/drawing/2014/main" id="{617E66F3-8B7B-454D-A8D7-3D7B9F2F3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2365" y="4808662"/>
            <a:ext cx="866802" cy="334838"/>
          </a:xfrm>
        </p:spPr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22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C91AF19-46D7-1A4A-84D8-18C59F135268}"/>
              </a:ext>
            </a:extLst>
          </p:cNvPr>
          <p:cNvSpPr/>
          <p:nvPr/>
        </p:nvSpPr>
        <p:spPr>
          <a:xfrm>
            <a:off x="1510742" y="1393079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709D514-BDE3-584A-A176-9ED35B9B922F}"/>
              </a:ext>
            </a:extLst>
          </p:cNvPr>
          <p:cNvSpPr/>
          <p:nvPr/>
        </p:nvSpPr>
        <p:spPr>
          <a:xfrm>
            <a:off x="2474591" y="1393079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E1A0DD4-B348-0443-A60E-1FFCDB2769FD}"/>
              </a:ext>
            </a:extLst>
          </p:cNvPr>
          <p:cNvSpPr/>
          <p:nvPr/>
        </p:nvSpPr>
        <p:spPr>
          <a:xfrm>
            <a:off x="1510742" y="2128757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9D2C3A0-5D8F-A043-8D9D-16B5A59F20BE}"/>
              </a:ext>
            </a:extLst>
          </p:cNvPr>
          <p:cNvSpPr/>
          <p:nvPr/>
        </p:nvSpPr>
        <p:spPr>
          <a:xfrm>
            <a:off x="2474591" y="2128757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数据介绍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E263EAF4-A918-CA4E-BAC6-D243C93578E4}"/>
              </a:ext>
            </a:extLst>
          </p:cNvPr>
          <p:cNvSpPr/>
          <p:nvPr/>
        </p:nvSpPr>
        <p:spPr>
          <a:xfrm>
            <a:off x="1510742" y="2864435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8750A04-EA34-C545-89C2-0230432BECEA}"/>
              </a:ext>
            </a:extLst>
          </p:cNvPr>
          <p:cNvSpPr/>
          <p:nvPr/>
        </p:nvSpPr>
        <p:spPr>
          <a:xfrm>
            <a:off x="2474591" y="2864435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86288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项目展示</a:t>
            </a:r>
          </a:p>
        </p:txBody>
      </p:sp>
      <p:sp>
        <p:nvSpPr>
          <p:cNvPr id="11" name="幻灯片编号占位符 2">
            <a:extLst>
              <a:ext uri="{FF2B5EF4-FFF2-40B4-BE49-F238E27FC236}">
                <a16:creationId xmlns:a16="http://schemas.microsoft.com/office/drawing/2014/main" id="{617E66F3-8B7B-454D-A8D7-3D7B9F2F3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2365" y="4808662"/>
            <a:ext cx="866802" cy="334838"/>
          </a:xfrm>
        </p:spPr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23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9E232E-2A6B-493C-9657-56D381ABAD36}"/>
              </a:ext>
            </a:extLst>
          </p:cNvPr>
          <p:cNvSpPr txBox="1"/>
          <p:nvPr/>
        </p:nvSpPr>
        <p:spPr>
          <a:xfrm>
            <a:off x="2939144" y="887185"/>
            <a:ext cx="285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微信公众号数据分析平台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427A66-9C72-4E40-9974-B43A41653E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8" y="1325770"/>
            <a:ext cx="6999514" cy="35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88121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457204" y="-133880"/>
            <a:ext cx="166248" cy="2677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82275" tIns="41137" rIns="82275" bIns="41137" numCol="1" anchor="ctr" anchorCtr="0" compatLnSpc="1">
            <a:spAutoFit/>
          </a:bodyPr>
          <a:lstStyle/>
          <a:p>
            <a:endParaRPr lang="zh-CN" altLang="en-US" sz="1200"/>
          </a:p>
        </p:txBody>
      </p:sp>
      <p:sp>
        <p:nvSpPr>
          <p:cNvPr id="5" name="TextBox 4"/>
          <p:cNvSpPr txBox="1"/>
          <p:nvPr/>
        </p:nvSpPr>
        <p:spPr>
          <a:xfrm>
            <a:off x="267465" y="1885162"/>
            <a:ext cx="8573691" cy="885605"/>
          </a:xfrm>
          <a:prstGeom prst="rect">
            <a:avLst/>
          </a:prstGeom>
          <a:noFill/>
        </p:spPr>
        <p:txBody>
          <a:bodyPr lIns="91417" tIns="45709" rIns="91417" bIns="4570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Arial"/>
                <a:cs typeface="+mj-cs"/>
                <a:sym typeface="Arial"/>
              </a:rPr>
              <a:t>谢谢观看</a:t>
            </a:r>
            <a:endParaRPr kumimoji="1" lang="en-US" altLang="zh-CN" sz="3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17431E-A357-4B43-A949-6568D4C26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0" t="26019" r="22279" b="38692"/>
          <a:stretch/>
        </p:blipFill>
        <p:spPr>
          <a:xfrm>
            <a:off x="3647367" y="4290380"/>
            <a:ext cx="1813889" cy="5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1836411-4BC0-4C40-9699-311A8DC19B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49" y="3254122"/>
            <a:ext cx="1704704" cy="17047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项目介绍 </a:t>
            </a:r>
            <a:r>
              <a:rPr kumimoji="1" lang="en-US" altLang="zh-CN" dirty="0"/>
              <a:t>- </a:t>
            </a:r>
            <a:r>
              <a:rPr kumimoji="1" lang="zh-Hans" altLang="en-US" sz="2000" dirty="0"/>
              <a:t>项目定位</a:t>
            </a:r>
            <a:r>
              <a:rPr kumimoji="1" lang="en-US" altLang="zh-Hans" sz="2000" dirty="0"/>
              <a:t>&amp;</a:t>
            </a:r>
            <a:r>
              <a:rPr kumimoji="1" lang="zh-Hans" altLang="en-US" sz="2000" dirty="0"/>
              <a:t>受众分析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3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85A10-0AA7-D745-AA9A-D02515A38AD2}"/>
              </a:ext>
            </a:extLst>
          </p:cNvPr>
          <p:cNvSpPr/>
          <p:nvPr/>
        </p:nvSpPr>
        <p:spPr>
          <a:xfrm>
            <a:off x="326566" y="1117657"/>
            <a:ext cx="8957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借助微信庞大的用户群体，</a:t>
            </a: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新媒体运营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成为很多机构传播影响力的主要方式</a:t>
            </a:r>
            <a:endParaRPr kumimoji="1"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对于联通的众多公众号而言，</a:t>
            </a: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官方号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zh-CN" altLang="en-US" sz="1600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营销号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也是运营的方面之一</a:t>
            </a:r>
            <a:endParaRPr kumimoji="1"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zh-Hans" altLang="en-US" sz="16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</a:t>
            </a:r>
            <a:r>
              <a:rPr kumimoji="1" lang="zh-Hans" altLang="en-US" sz="16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前端页面数据</a:t>
            </a:r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Hans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统计文章、作者、浏览量等指标在不同维度下的关联情况</a:t>
            </a:r>
            <a:endParaRPr kumimoji="1" lang="en-US" altLang="zh-Han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在不接触后端数据的情况下，</a:t>
            </a:r>
            <a:r>
              <a:rPr kumimoji="1"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内容质量分析、影响力分析、舆情监控</a:t>
            </a:r>
            <a:endParaRPr kumimoji="1" lang="en-US" altLang="zh-Hans" sz="16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运营人员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选取发布内容、时间和主题，</a:t>
            </a:r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kumimoji="1" lang="zh-Hans" altLang="en-US" sz="1600" b="1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数据指导公众号运营</a:t>
            </a:r>
            <a:endParaRPr kumimoji="1" lang="zh-CN" altLang="en-US" sz="1600" b="1" spc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37161B-DD69-4E96-9B8F-78D9D2A87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2" y="3503399"/>
            <a:ext cx="840326" cy="8403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E17917-D11C-4927-9F8C-FC2352CE90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54" y="4442649"/>
            <a:ext cx="596675" cy="5966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F8431F-0679-4C70-BEAA-A6F2686621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56" y="3041752"/>
            <a:ext cx="743163" cy="74316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F9A4847-8947-45CE-8DCB-D7DFC13D41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07" y="4399436"/>
            <a:ext cx="677430" cy="6774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564F-550B-4FA1-A061-C75AE51643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30" y="4458481"/>
            <a:ext cx="559340" cy="5593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0BF1B33-237B-4583-BE0A-3B4982E20B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40" y="3061733"/>
            <a:ext cx="747814" cy="74781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1067457-3DF7-42C3-9759-08FC1BA237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00" y="4435514"/>
            <a:ext cx="559340" cy="55934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80A18E0-0DB3-4C32-A7F4-BC2FCBC549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62" y="4442649"/>
            <a:ext cx="559341" cy="55934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65EDFB8-A446-49CD-BB81-0F0B5F8C77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86" y="3030468"/>
            <a:ext cx="765733" cy="76573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5852E4E-54AC-4295-8512-D80189E3E7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784" y="3155896"/>
            <a:ext cx="546333" cy="54633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879EE3B-EB53-4953-9B76-2D5BFDEAAB1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17" y="3076359"/>
            <a:ext cx="717330" cy="71733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30C4261-71E4-43C1-AC8D-95398D946BE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471" y="4443493"/>
            <a:ext cx="543382" cy="54338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55C2454-F3F0-4CE3-9809-DD26309E755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28" y="3155897"/>
            <a:ext cx="546333" cy="54633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40E1E86-C0A8-419F-A340-E73EB5AB062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71" y="3079474"/>
            <a:ext cx="699176" cy="699176"/>
          </a:xfrm>
          <a:prstGeom prst="rect">
            <a:avLst/>
          </a:prstGeom>
        </p:spPr>
      </p:pic>
      <p:sp>
        <p:nvSpPr>
          <p:cNvPr id="42" name="圆角矩形 22">
            <a:extLst>
              <a:ext uri="{FF2B5EF4-FFF2-40B4-BE49-F238E27FC236}">
                <a16:creationId xmlns:a16="http://schemas.microsoft.com/office/drawing/2014/main" id="{FE532D00-C598-42E2-BCA7-AE30D1FA0E70}"/>
              </a:ext>
            </a:extLst>
          </p:cNvPr>
          <p:cNvSpPr/>
          <p:nvPr/>
        </p:nvSpPr>
        <p:spPr>
          <a:xfrm>
            <a:off x="147110" y="785682"/>
            <a:ext cx="1250219" cy="39391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1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35599710-3B9B-49A6-8450-467C4DB5CD7B}"/>
              </a:ext>
            </a:extLst>
          </p:cNvPr>
          <p:cNvSpPr/>
          <p:nvPr/>
        </p:nvSpPr>
        <p:spPr>
          <a:xfrm>
            <a:off x="1601532" y="3082583"/>
            <a:ext cx="7344953" cy="199428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 b="1" dirty="0" err="1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4" name="圆角矩形 22">
            <a:extLst>
              <a:ext uri="{FF2B5EF4-FFF2-40B4-BE49-F238E27FC236}">
                <a16:creationId xmlns:a16="http://schemas.microsoft.com/office/drawing/2014/main" id="{9991A20B-5E7E-4559-B30B-B747ACE7BDA6}"/>
              </a:ext>
            </a:extLst>
          </p:cNvPr>
          <p:cNvSpPr/>
          <p:nvPr/>
        </p:nvSpPr>
        <p:spPr>
          <a:xfrm>
            <a:off x="176292" y="2398706"/>
            <a:ext cx="1250219" cy="39391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受众分析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808C914-9B15-4B8B-A29A-D7725C280FCF}"/>
              </a:ext>
            </a:extLst>
          </p:cNvPr>
          <p:cNvSpPr/>
          <p:nvPr/>
        </p:nvSpPr>
        <p:spPr>
          <a:xfrm>
            <a:off x="1068563" y="3884479"/>
            <a:ext cx="472997" cy="23784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 b="1" dirty="0" err="1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6" name="圆角矩形 20">
            <a:extLst>
              <a:ext uri="{FF2B5EF4-FFF2-40B4-BE49-F238E27FC236}">
                <a16:creationId xmlns:a16="http://schemas.microsoft.com/office/drawing/2014/main" id="{9CC00109-056F-4529-B8EB-FE935B92B96E}"/>
              </a:ext>
            </a:extLst>
          </p:cNvPr>
          <p:cNvSpPr/>
          <p:nvPr/>
        </p:nvSpPr>
        <p:spPr>
          <a:xfrm>
            <a:off x="3254067" y="3799313"/>
            <a:ext cx="5426616" cy="59667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官方号：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宣传企业文化、铸造企业形象、提升行业影响力、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/>
              <a:t>营销号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推广业务产品、寻求商业合作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87A83B-4048-9242-BB98-1D0FB4F98394}"/>
              </a:ext>
            </a:extLst>
          </p:cNvPr>
          <p:cNvSpPr/>
          <p:nvPr/>
        </p:nvSpPr>
        <p:spPr>
          <a:xfrm>
            <a:off x="341157" y="2751650"/>
            <a:ext cx="8928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以“新华社”为例，建立</a:t>
            </a:r>
            <a:r>
              <a:rPr kumimoji="1"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数据分析体系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，可适用</a:t>
            </a:r>
            <a:r>
              <a:rPr kumimoji="1"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联通集团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系统内</a:t>
            </a:r>
            <a:r>
              <a:rPr kumimoji="1"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各分子公司</a:t>
            </a:r>
            <a:r>
              <a:rPr kumimoji="1"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运营的公众号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A84728A-FA60-4CE3-A93B-F7460A441F9F}"/>
              </a:ext>
            </a:extLst>
          </p:cNvPr>
          <p:cNvSpPr/>
          <p:nvPr/>
        </p:nvSpPr>
        <p:spPr>
          <a:xfrm>
            <a:off x="47210" y="4388185"/>
            <a:ext cx="2305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数据量大</a:t>
            </a:r>
            <a:endParaRPr kumimoji="1"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维度全面、客观</a:t>
            </a:r>
            <a:endParaRPr kumimoji="1"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舆情把控需求，切合主题</a:t>
            </a:r>
          </a:p>
        </p:txBody>
      </p:sp>
    </p:spTree>
    <p:extLst>
      <p:ext uri="{BB962C8B-B14F-4D97-AF65-F5344CB8AC3E}">
        <p14:creationId xmlns:p14="http://schemas.microsoft.com/office/powerpoint/2010/main" val="248447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62989-0AE7-0F42-ABC7-44C36E09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项目介绍 </a:t>
            </a:r>
            <a:r>
              <a:rPr kumimoji="1" lang="en-US" altLang="zh-CN" dirty="0"/>
              <a:t>- </a:t>
            </a:r>
            <a:r>
              <a:rPr kumimoji="1" lang="zh-Hans" altLang="en-US" sz="2000" dirty="0"/>
              <a:t>项目</a:t>
            </a:r>
            <a:r>
              <a:rPr kumimoji="1" lang="zh-CN" altLang="en-US" sz="2000" dirty="0"/>
              <a:t>价值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5D217DF3-F6C1-834F-B84B-23DBD6B1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4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D402370C-760A-46DA-8ECE-8012038F0BF0}"/>
              </a:ext>
            </a:extLst>
          </p:cNvPr>
          <p:cNvSpPr>
            <a:spLocks/>
          </p:cNvSpPr>
          <p:nvPr/>
        </p:nvSpPr>
        <p:spPr bwMode="auto">
          <a:xfrm>
            <a:off x="1217827" y="4301054"/>
            <a:ext cx="945871" cy="63587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57150">
            <a:noFill/>
          </a:ln>
          <a:effectLst/>
          <a:extLst/>
        </p:spPr>
        <p:txBody>
          <a:bodyPr lIns="67692" tIns="33846" rIns="67692" bIns="33846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293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7BECE6D3-CE76-4622-9280-7AEAD44F4C99}"/>
              </a:ext>
            </a:extLst>
          </p:cNvPr>
          <p:cNvSpPr>
            <a:spLocks/>
          </p:cNvSpPr>
          <p:nvPr/>
        </p:nvSpPr>
        <p:spPr bwMode="auto">
          <a:xfrm>
            <a:off x="271954" y="837528"/>
            <a:ext cx="2875399" cy="3362542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AF4343"/>
          </a:solidFill>
          <a:ln w="57150">
            <a:solidFill>
              <a:schemeClr val="bg1"/>
            </a:solidFill>
          </a:ln>
          <a:effectLst/>
          <a:extLst/>
        </p:spPr>
        <p:txBody>
          <a:bodyPr lIns="67692" tIns="33846" rIns="67692" bIns="33846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293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6566AA2D-858C-4CA3-A146-3EDD994782A8}"/>
              </a:ext>
            </a:extLst>
          </p:cNvPr>
          <p:cNvSpPr>
            <a:spLocks/>
          </p:cNvSpPr>
          <p:nvPr/>
        </p:nvSpPr>
        <p:spPr bwMode="auto">
          <a:xfrm>
            <a:off x="1002908" y="837530"/>
            <a:ext cx="1967317" cy="121457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rgbClr val="DD7A5B"/>
          </a:solidFill>
          <a:ln w="57150">
            <a:solidFill>
              <a:schemeClr val="bg1"/>
            </a:solidFill>
          </a:ln>
          <a:effectLst/>
          <a:extLst/>
        </p:spPr>
        <p:txBody>
          <a:bodyPr lIns="67692" tIns="33846" rIns="67692" bIns="33846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293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2DB7E02D-3AB5-4CB2-8F4F-55DD9F8A9F91}"/>
              </a:ext>
            </a:extLst>
          </p:cNvPr>
          <p:cNvSpPr>
            <a:spLocks/>
          </p:cNvSpPr>
          <p:nvPr/>
        </p:nvSpPr>
        <p:spPr bwMode="auto">
          <a:xfrm>
            <a:off x="257783" y="1021872"/>
            <a:ext cx="1215108" cy="1789778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EDBD68"/>
          </a:solidFill>
          <a:ln w="57150">
            <a:solidFill>
              <a:schemeClr val="bg1"/>
            </a:solidFill>
          </a:ln>
          <a:effectLst/>
          <a:extLst/>
        </p:spPr>
        <p:txBody>
          <a:bodyPr lIns="67692" tIns="33846" rIns="67692" bIns="33846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293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9924266D-423F-4D00-B121-D7E69C2DBF80}"/>
              </a:ext>
            </a:extLst>
          </p:cNvPr>
          <p:cNvGrpSpPr>
            <a:grpSpLocks/>
          </p:cNvGrpSpPr>
          <p:nvPr/>
        </p:nvGrpSpPr>
        <p:grpSpPr bwMode="auto">
          <a:xfrm>
            <a:off x="195879" y="1513180"/>
            <a:ext cx="1085166" cy="1049181"/>
            <a:chOff x="1459935" y="1634384"/>
            <a:chExt cx="1457551" cy="1428828"/>
          </a:xfrm>
          <a:effectLst/>
        </p:grpSpPr>
        <p:sp>
          <p:nvSpPr>
            <p:cNvPr id="37" name="TextBox 58">
              <a:extLst>
                <a:ext uri="{FF2B5EF4-FFF2-40B4-BE49-F238E27FC236}">
                  <a16:creationId xmlns:a16="http://schemas.microsoft.com/office/drawing/2014/main" id="{FB150F6B-EF53-45BE-A1AE-87FB5BF083E7}"/>
                </a:ext>
              </a:extLst>
            </p:cNvPr>
            <p:cNvSpPr txBox="1"/>
            <p:nvPr/>
          </p:nvSpPr>
          <p:spPr>
            <a:xfrm>
              <a:off x="1989226" y="1634384"/>
              <a:ext cx="545162" cy="7125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61">
              <a:extLst>
                <a:ext uri="{FF2B5EF4-FFF2-40B4-BE49-F238E27FC236}">
                  <a16:creationId xmlns:a16="http://schemas.microsoft.com/office/drawing/2014/main" id="{6ED10D22-D6F0-4605-A437-97B8F1F0D656}"/>
                </a:ext>
              </a:extLst>
            </p:cNvPr>
            <p:cNvSpPr txBox="1"/>
            <p:nvPr/>
          </p:nvSpPr>
          <p:spPr>
            <a:xfrm>
              <a:off x="1459935" y="2266837"/>
              <a:ext cx="1457551" cy="796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运营数据分析</a:t>
              </a:r>
            </a:p>
          </p:txBody>
        </p:sp>
      </p:grpSp>
      <p:grpSp>
        <p:nvGrpSpPr>
          <p:cNvPr id="12" name="组合 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332EA94F-AB98-4E9C-B0F3-71E2CBAD7B4A}"/>
              </a:ext>
            </a:extLst>
          </p:cNvPr>
          <p:cNvGrpSpPr>
            <a:grpSpLocks/>
          </p:cNvGrpSpPr>
          <p:nvPr/>
        </p:nvGrpSpPr>
        <p:grpSpPr bwMode="auto">
          <a:xfrm>
            <a:off x="1379667" y="871953"/>
            <a:ext cx="1162084" cy="938257"/>
            <a:chOff x="3121818" y="791589"/>
            <a:chExt cx="1563561" cy="1277811"/>
          </a:xfrm>
          <a:effectLst/>
        </p:grpSpPr>
        <p:sp>
          <p:nvSpPr>
            <p:cNvPr id="35" name="TextBox 70">
              <a:extLst>
                <a:ext uri="{FF2B5EF4-FFF2-40B4-BE49-F238E27FC236}">
                  <a16:creationId xmlns:a16="http://schemas.microsoft.com/office/drawing/2014/main" id="{3FED9537-0184-4D28-957F-1B0EE611885D}"/>
                </a:ext>
              </a:extLst>
            </p:cNvPr>
            <p:cNvSpPr txBox="1"/>
            <p:nvPr/>
          </p:nvSpPr>
          <p:spPr>
            <a:xfrm>
              <a:off x="3619276" y="791589"/>
              <a:ext cx="502967" cy="6287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71">
              <a:extLst>
                <a:ext uri="{FF2B5EF4-FFF2-40B4-BE49-F238E27FC236}">
                  <a16:creationId xmlns:a16="http://schemas.microsoft.com/office/drawing/2014/main" id="{56FA6517-93B1-45EA-80E0-598982475A0B}"/>
                </a:ext>
              </a:extLst>
            </p:cNvPr>
            <p:cNvSpPr txBox="1"/>
            <p:nvPr/>
          </p:nvSpPr>
          <p:spPr>
            <a:xfrm>
              <a:off x="3121818" y="1272996"/>
              <a:ext cx="1563561" cy="796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内容质量分析</a:t>
              </a:r>
            </a:p>
          </p:txBody>
        </p:sp>
      </p:grpSp>
      <p:grpSp>
        <p:nvGrpSpPr>
          <p:cNvPr id="13" name="组合 1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E66EEC85-54AC-454A-BC00-3A2FE2F3F741}"/>
              </a:ext>
            </a:extLst>
          </p:cNvPr>
          <p:cNvGrpSpPr>
            <a:grpSpLocks/>
          </p:cNvGrpSpPr>
          <p:nvPr/>
        </p:nvGrpSpPr>
        <p:grpSpPr bwMode="auto">
          <a:xfrm>
            <a:off x="1592948" y="2442774"/>
            <a:ext cx="1060528" cy="1037030"/>
            <a:chOff x="3659369" y="2181942"/>
            <a:chExt cx="1424457" cy="1410458"/>
          </a:xfrm>
          <a:effectLst/>
        </p:grpSpPr>
        <p:sp>
          <p:nvSpPr>
            <p:cNvPr id="33" name="TextBox 73">
              <a:extLst>
                <a:ext uri="{FF2B5EF4-FFF2-40B4-BE49-F238E27FC236}">
                  <a16:creationId xmlns:a16="http://schemas.microsoft.com/office/drawing/2014/main" id="{72B44034-10BB-4EED-9909-967A54D27C9B}"/>
                </a:ext>
              </a:extLst>
            </p:cNvPr>
            <p:cNvSpPr txBox="1"/>
            <p:nvPr/>
          </p:nvSpPr>
          <p:spPr>
            <a:xfrm>
              <a:off x="4388601" y="2181942"/>
              <a:ext cx="545161" cy="7116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74">
              <a:extLst>
                <a:ext uri="{FF2B5EF4-FFF2-40B4-BE49-F238E27FC236}">
                  <a16:creationId xmlns:a16="http://schemas.microsoft.com/office/drawing/2014/main" id="{F21E6A21-DF0B-46EC-A04F-3ACA80A36A82}"/>
                </a:ext>
              </a:extLst>
            </p:cNvPr>
            <p:cNvSpPr txBox="1"/>
            <p:nvPr/>
          </p:nvSpPr>
          <p:spPr>
            <a:xfrm>
              <a:off x="3659369" y="2797051"/>
              <a:ext cx="1424457" cy="795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舆情数据监控</a:t>
              </a:r>
            </a:p>
          </p:txBody>
        </p:sp>
      </p:grpSp>
      <p:sp>
        <p:nvSpPr>
          <p:cNvPr id="15" name="TextBox 7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35D91DB1-9CAD-41D3-BF82-E379A0BD2228}"/>
              </a:ext>
            </a:extLst>
          </p:cNvPr>
          <p:cNvSpPr txBox="1"/>
          <p:nvPr/>
        </p:nvSpPr>
        <p:spPr>
          <a:xfrm>
            <a:off x="1184890" y="4431707"/>
            <a:ext cx="1011743" cy="314574"/>
          </a:xfrm>
          <a:prstGeom prst="rect">
            <a:avLst/>
          </a:prstGeom>
          <a:noFill/>
          <a:effectLst/>
        </p:spPr>
        <p:txBody>
          <a:bodyPr wrap="square" lIns="67692" tIns="33846" rIns="67692" bIns="33846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0293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项目价值</a:t>
            </a:r>
          </a:p>
        </p:txBody>
      </p:sp>
      <p:sp>
        <p:nvSpPr>
          <p:cNvPr id="16" name="Round Same Side Corner Rectangle 8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C7FC2930-3AD2-4805-8D07-C3D9181F80C2}"/>
              </a:ext>
            </a:extLst>
          </p:cNvPr>
          <p:cNvSpPr/>
          <p:nvPr/>
        </p:nvSpPr>
        <p:spPr>
          <a:xfrm rot="5400000">
            <a:off x="4284488" y="320979"/>
            <a:ext cx="451376" cy="1908539"/>
          </a:xfrm>
          <a:prstGeom prst="round2SameRect">
            <a:avLst>
              <a:gd name="adj1" fmla="val 27128"/>
              <a:gd name="adj2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7" name="Freeform 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C2FD51B4-FCCF-4569-BF00-B3352EF85B47}"/>
              </a:ext>
            </a:extLst>
          </p:cNvPr>
          <p:cNvSpPr>
            <a:spLocks/>
          </p:cNvSpPr>
          <p:nvPr/>
        </p:nvSpPr>
        <p:spPr bwMode="auto">
          <a:xfrm>
            <a:off x="3555910" y="1054215"/>
            <a:ext cx="454717" cy="446715"/>
          </a:xfrm>
          <a:custGeom>
            <a:avLst/>
            <a:gdLst>
              <a:gd name="T0" fmla="*/ 44 w 87"/>
              <a:gd name="T1" fmla="*/ 0 h 87"/>
              <a:gd name="T2" fmla="*/ 0 w 87"/>
              <a:gd name="T3" fmla="*/ 44 h 87"/>
              <a:gd name="T4" fmla="*/ 44 w 87"/>
              <a:gd name="T5" fmla="*/ 87 h 87"/>
              <a:gd name="T6" fmla="*/ 87 w 87"/>
              <a:gd name="T7" fmla="*/ 87 h 87"/>
              <a:gd name="T8" fmla="*/ 87 w 87"/>
              <a:gd name="T9" fmla="*/ 44 h 87"/>
              <a:gd name="T10" fmla="*/ 44 w 8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" h="87">
                <a:moveTo>
                  <a:pt x="44" y="0"/>
                </a:moveTo>
                <a:cubicBezTo>
                  <a:pt x="19" y="0"/>
                  <a:pt x="0" y="20"/>
                  <a:pt x="0" y="44"/>
                </a:cubicBezTo>
                <a:cubicBezTo>
                  <a:pt x="0" y="68"/>
                  <a:pt x="19" y="87"/>
                  <a:pt x="44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20"/>
                  <a:pt x="68" y="0"/>
                  <a:pt x="4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219419" tIns="109710" rIns="219419" bIns="10971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8" name="Rectangle 8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DBC8BEF7-4CA2-4178-A466-474A60503D08}"/>
              </a:ext>
            </a:extLst>
          </p:cNvPr>
          <p:cNvSpPr/>
          <p:nvPr/>
        </p:nvSpPr>
        <p:spPr>
          <a:xfrm>
            <a:off x="3987754" y="1014676"/>
            <a:ext cx="1828118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运营数据分析</a:t>
            </a:r>
            <a:endParaRPr lang="bg-BG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0" name="Round Same Side Corner Rectangle 8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DC124BC0-95BB-4D2D-94B0-5DF231CA4291}"/>
              </a:ext>
            </a:extLst>
          </p:cNvPr>
          <p:cNvSpPr/>
          <p:nvPr/>
        </p:nvSpPr>
        <p:spPr>
          <a:xfrm rot="5400000">
            <a:off x="4298661" y="1300100"/>
            <a:ext cx="451376" cy="1908539"/>
          </a:xfrm>
          <a:prstGeom prst="round2SameRect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bg-BG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21" name="Freeform 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A5ED4EEF-F301-407B-B019-80F66591013F}"/>
              </a:ext>
            </a:extLst>
          </p:cNvPr>
          <p:cNvSpPr>
            <a:spLocks/>
          </p:cNvSpPr>
          <p:nvPr/>
        </p:nvSpPr>
        <p:spPr bwMode="auto">
          <a:xfrm>
            <a:off x="3570083" y="2033333"/>
            <a:ext cx="454717" cy="446715"/>
          </a:xfrm>
          <a:custGeom>
            <a:avLst/>
            <a:gdLst>
              <a:gd name="T0" fmla="*/ 44 w 87"/>
              <a:gd name="T1" fmla="*/ 0 h 87"/>
              <a:gd name="T2" fmla="*/ 0 w 87"/>
              <a:gd name="T3" fmla="*/ 44 h 87"/>
              <a:gd name="T4" fmla="*/ 44 w 87"/>
              <a:gd name="T5" fmla="*/ 87 h 87"/>
              <a:gd name="T6" fmla="*/ 87 w 87"/>
              <a:gd name="T7" fmla="*/ 87 h 87"/>
              <a:gd name="T8" fmla="*/ 87 w 87"/>
              <a:gd name="T9" fmla="*/ 44 h 87"/>
              <a:gd name="T10" fmla="*/ 44 w 8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" h="87">
                <a:moveTo>
                  <a:pt x="44" y="0"/>
                </a:moveTo>
                <a:cubicBezTo>
                  <a:pt x="19" y="0"/>
                  <a:pt x="0" y="20"/>
                  <a:pt x="0" y="44"/>
                </a:cubicBezTo>
                <a:cubicBezTo>
                  <a:pt x="0" y="68"/>
                  <a:pt x="19" y="87"/>
                  <a:pt x="44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20"/>
                  <a:pt x="68" y="0"/>
                  <a:pt x="44" y="0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</p:spPr>
        <p:txBody>
          <a:bodyPr vert="horz" wrap="square" lIns="219419" tIns="109710" rIns="219419" bIns="10971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23" name="Round Same Side Corner Rectangle 9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B58CAD3E-EB1C-4C0A-A228-027128FB2456}"/>
              </a:ext>
            </a:extLst>
          </p:cNvPr>
          <p:cNvSpPr/>
          <p:nvPr/>
        </p:nvSpPr>
        <p:spPr>
          <a:xfrm rot="5400000">
            <a:off x="4328571" y="2366399"/>
            <a:ext cx="451376" cy="1908539"/>
          </a:xfrm>
          <a:prstGeom prst="round2SameRect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bg-BG" sz="1200" dirty="0">
              <a:solidFill>
                <a:srgbClr val="FF0000"/>
              </a:solidFill>
              <a:latin typeface="Segoe UI Light" panose="020B0502040204020203" pitchFamily="34" charset="0"/>
            </a:endParaRPr>
          </a:p>
        </p:txBody>
      </p:sp>
      <p:sp>
        <p:nvSpPr>
          <p:cNvPr id="24" name="Freeform 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93252DE0-CF08-4532-BF35-9AB4F6D2C63C}"/>
              </a:ext>
            </a:extLst>
          </p:cNvPr>
          <p:cNvSpPr>
            <a:spLocks/>
          </p:cNvSpPr>
          <p:nvPr/>
        </p:nvSpPr>
        <p:spPr bwMode="auto">
          <a:xfrm>
            <a:off x="3570081" y="3101112"/>
            <a:ext cx="454717" cy="446715"/>
          </a:xfrm>
          <a:custGeom>
            <a:avLst/>
            <a:gdLst>
              <a:gd name="T0" fmla="*/ 44 w 87"/>
              <a:gd name="T1" fmla="*/ 0 h 87"/>
              <a:gd name="T2" fmla="*/ 0 w 87"/>
              <a:gd name="T3" fmla="*/ 44 h 87"/>
              <a:gd name="T4" fmla="*/ 44 w 87"/>
              <a:gd name="T5" fmla="*/ 87 h 87"/>
              <a:gd name="T6" fmla="*/ 87 w 87"/>
              <a:gd name="T7" fmla="*/ 87 h 87"/>
              <a:gd name="T8" fmla="*/ 87 w 87"/>
              <a:gd name="T9" fmla="*/ 44 h 87"/>
              <a:gd name="T10" fmla="*/ 44 w 8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" h="87">
                <a:moveTo>
                  <a:pt x="44" y="0"/>
                </a:moveTo>
                <a:cubicBezTo>
                  <a:pt x="19" y="0"/>
                  <a:pt x="0" y="20"/>
                  <a:pt x="0" y="44"/>
                </a:cubicBezTo>
                <a:cubicBezTo>
                  <a:pt x="0" y="68"/>
                  <a:pt x="19" y="87"/>
                  <a:pt x="44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20"/>
                  <a:pt x="68" y="0"/>
                  <a:pt x="44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</p:spPr>
        <p:txBody>
          <a:bodyPr vert="horz" wrap="square" lIns="219419" tIns="109710" rIns="219419" bIns="10971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26" name="Rectangle 8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38AB0DE3-7B3A-48CC-ABC0-0307B46F3B28}"/>
              </a:ext>
            </a:extLst>
          </p:cNvPr>
          <p:cNvSpPr/>
          <p:nvPr/>
        </p:nvSpPr>
        <p:spPr>
          <a:xfrm>
            <a:off x="4008159" y="1996549"/>
            <a:ext cx="1828118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内容质量分析</a:t>
            </a:r>
            <a:endParaRPr lang="bg-BG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7" name="Rectangle 8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08C2A54B-D87E-4CAD-B682-3DB0BFE41D46}"/>
              </a:ext>
            </a:extLst>
          </p:cNvPr>
          <p:cNvSpPr/>
          <p:nvPr/>
        </p:nvSpPr>
        <p:spPr>
          <a:xfrm>
            <a:off x="4024798" y="3074817"/>
            <a:ext cx="1828118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舆情数据监控</a:t>
            </a:r>
            <a:endParaRPr lang="bg-BG" b="1" dirty="0"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8" name="矩形 2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90ACF0CB-7AB6-48A5-8B4E-560E46794743}"/>
              </a:ext>
            </a:extLst>
          </p:cNvPr>
          <p:cNvSpPr/>
          <p:nvPr/>
        </p:nvSpPr>
        <p:spPr>
          <a:xfrm>
            <a:off x="3981723" y="1481016"/>
            <a:ext cx="5138456" cy="361628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数据指导运营，做有智慧的公众号</a:t>
            </a:r>
          </a:p>
        </p:txBody>
      </p:sp>
      <p:sp>
        <p:nvSpPr>
          <p:cNvPr id="29" name="矩形 2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38CDF327-330F-49B6-8E10-E2BC53754EB5}"/>
              </a:ext>
            </a:extLst>
          </p:cNvPr>
          <p:cNvSpPr/>
          <p:nvPr/>
        </p:nvSpPr>
        <p:spPr>
          <a:xfrm>
            <a:off x="4024797" y="2490845"/>
            <a:ext cx="4850049" cy="318924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建立内容优质、具备行业影响力的</a:t>
            </a:r>
            <a:r>
              <a:rPr lang="zh-CN" altLang="en-US" sz="1600" b="1" dirty="0"/>
              <a:t>“联通声音”</a:t>
            </a:r>
            <a:endParaRPr lang="en-US" altLang="zh-CN" sz="1600" b="1" dirty="0"/>
          </a:p>
        </p:txBody>
      </p:sp>
      <p:sp>
        <p:nvSpPr>
          <p:cNvPr id="30" name="矩形 2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F358887F-2D3F-4D23-A1CF-914E466E6F62}"/>
              </a:ext>
            </a:extLst>
          </p:cNvPr>
          <p:cNvSpPr/>
          <p:nvPr/>
        </p:nvSpPr>
        <p:spPr>
          <a:xfrm>
            <a:off x="4027737" y="3584515"/>
            <a:ext cx="3002506" cy="318924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行成</a:t>
            </a:r>
            <a:r>
              <a:rPr lang="zh-CN" altLang="en-US" sz="1600" b="1" dirty="0"/>
              <a:t>运营商级</a:t>
            </a:r>
            <a:r>
              <a:rPr lang="zh-CN" altLang="en-US" sz="1600" dirty="0"/>
              <a:t>舆情管控标准</a:t>
            </a:r>
            <a:endParaRPr lang="en-US" altLang="zh-CN" sz="1600" dirty="0"/>
          </a:p>
        </p:txBody>
      </p:sp>
      <p:sp>
        <p:nvSpPr>
          <p:cNvPr id="45" name="圆角矩形 20">
            <a:extLst>
              <a:ext uri="{FF2B5EF4-FFF2-40B4-BE49-F238E27FC236}">
                <a16:creationId xmlns:a16="http://schemas.microsoft.com/office/drawing/2014/main" id="{1708201A-AB9C-4476-9938-5641E527F747}"/>
              </a:ext>
            </a:extLst>
          </p:cNvPr>
          <p:cNvSpPr/>
          <p:nvPr/>
        </p:nvSpPr>
        <p:spPr>
          <a:xfrm>
            <a:off x="3448230" y="4299146"/>
            <a:ext cx="5426616" cy="57030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真正实现数据支撑、智能评估</a:t>
            </a:r>
            <a:endParaRPr kumimoji="1" lang="en-US" altLang="zh-CN" sz="16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促进全网业务联通发展、协同运营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3C1A489-1692-4BE1-B34D-9EDE9ADB88A2}"/>
              </a:ext>
            </a:extLst>
          </p:cNvPr>
          <p:cNvSpPr txBox="1"/>
          <p:nvPr/>
        </p:nvSpPr>
        <p:spPr>
          <a:xfrm>
            <a:off x="8394124" y="1082218"/>
            <a:ext cx="553998" cy="28538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联</a:t>
            </a:r>
            <a:r>
              <a:rPr lang="zh-CN" altLang="en-US" sz="1800" b="1" dirty="0">
                <a:solidFill>
                  <a:srgbClr val="FF0000"/>
                </a:solidFill>
              </a:rPr>
              <a:t> 结 运 营，</a:t>
            </a:r>
            <a:r>
              <a:rPr lang="zh-CN" altLang="en-US" sz="2400" b="1" dirty="0">
                <a:solidFill>
                  <a:srgbClr val="FF0000"/>
                </a:solidFill>
              </a:rPr>
              <a:t>通</a:t>
            </a:r>
            <a:r>
              <a:rPr lang="zh-CN" altLang="en-US" sz="1800" b="1" dirty="0">
                <a:solidFill>
                  <a:srgbClr val="FF0000"/>
                </a:solidFill>
              </a:rPr>
              <a:t> 达 四 方</a:t>
            </a:r>
          </a:p>
        </p:txBody>
      </p:sp>
    </p:spTree>
    <p:extLst>
      <p:ext uri="{BB962C8B-B14F-4D97-AF65-F5344CB8AC3E}">
        <p14:creationId xmlns:p14="http://schemas.microsoft.com/office/powerpoint/2010/main" val="362024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143DB-FF55-654C-B880-FC9959CC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项目介绍 </a:t>
            </a:r>
            <a:r>
              <a:rPr kumimoji="1" lang="en-US" altLang="zh-CN" dirty="0"/>
              <a:t>- </a:t>
            </a:r>
            <a:r>
              <a:rPr kumimoji="1" lang="zh-Hans" altLang="en-US" sz="2000" dirty="0"/>
              <a:t>成员</a:t>
            </a:r>
            <a:r>
              <a:rPr kumimoji="1" lang="zh-CN" altLang="en-US" sz="2000" dirty="0"/>
              <a:t>组成</a:t>
            </a:r>
            <a:r>
              <a:rPr kumimoji="1" lang="en-US" altLang="zh-Hans" sz="2000" dirty="0"/>
              <a:t>&amp;</a:t>
            </a:r>
            <a:r>
              <a:rPr kumimoji="1" lang="zh-Hans" altLang="en-US" sz="2000" dirty="0"/>
              <a:t>分工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27031874-1566-904F-9FD4-0A064E992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5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C987E7-856E-694A-B33B-440A3C559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4" y="787079"/>
            <a:ext cx="1423686" cy="1423686"/>
          </a:xfrm>
          <a:prstGeom prst="rect">
            <a:avLst/>
          </a:prstGeom>
        </p:spPr>
      </p:pic>
      <p:sp>
        <p:nvSpPr>
          <p:cNvPr id="6" name="矩形 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89075035-48CA-9443-8C1D-0FEE27CBCF28}"/>
              </a:ext>
            </a:extLst>
          </p:cNvPr>
          <p:cNvSpPr/>
          <p:nvPr/>
        </p:nvSpPr>
        <p:spPr>
          <a:xfrm>
            <a:off x="428294" y="2210765"/>
            <a:ext cx="1550979" cy="60554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马骁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Han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大数据公司</a:t>
            </a:r>
            <a:endParaRPr lang="en-US" altLang="zh-Han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项目经理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976FD3D9-2F1B-3542-9D9F-C1FABCCADCE3}"/>
              </a:ext>
            </a:extLst>
          </p:cNvPr>
          <p:cNvSpPr/>
          <p:nvPr/>
        </p:nvSpPr>
        <p:spPr>
          <a:xfrm>
            <a:off x="2663066" y="2222868"/>
            <a:ext cx="1376110" cy="60554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刘文静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云公司</a:t>
            </a:r>
            <a:endParaRPr lang="en-US" altLang="zh-Han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产品经理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009A1F1-C59C-6C4F-8435-40E537737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26" y="806005"/>
            <a:ext cx="1469990" cy="147111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6ABBD7F-A8AF-6F44-928F-B09B65CC67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19" y="787079"/>
            <a:ext cx="1513272" cy="1513272"/>
          </a:xfrm>
          <a:prstGeom prst="rect">
            <a:avLst/>
          </a:prstGeom>
        </p:spPr>
      </p:pic>
      <p:sp>
        <p:nvSpPr>
          <p:cNvPr id="31" name="矩形 3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22C0D401-1F81-EE44-9374-A9A1495C16E9}"/>
              </a:ext>
            </a:extLst>
          </p:cNvPr>
          <p:cNvSpPr/>
          <p:nvPr/>
        </p:nvSpPr>
        <p:spPr>
          <a:xfrm>
            <a:off x="4644088" y="2209516"/>
            <a:ext cx="1944547" cy="60554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许嘉阳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系统集成</a:t>
            </a:r>
            <a:r>
              <a:rPr lang="zh-Han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endParaRPr lang="en-US" altLang="zh-Han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后端开发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7F688E00-43FF-7A48-85DA-319EA1C2CBE8}"/>
              </a:ext>
            </a:extLst>
          </p:cNvPr>
          <p:cNvSpPr/>
          <p:nvPr/>
        </p:nvSpPr>
        <p:spPr>
          <a:xfrm>
            <a:off x="7231543" y="2222867"/>
            <a:ext cx="1376110" cy="60554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王静云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网研院</a:t>
            </a:r>
            <a:endParaRPr lang="en-US" altLang="zh-Han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后端开发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825756E-4A9D-454C-8285-DB5524662B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607" y="811041"/>
            <a:ext cx="1512000" cy="1512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FDEA878-59DB-D24E-BB2D-2CFE17CFCC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44" y="2815057"/>
            <a:ext cx="1553178" cy="1553178"/>
          </a:xfrm>
          <a:prstGeom prst="rect">
            <a:avLst/>
          </a:prstGeom>
          <a:gradFill>
            <a:gsLst>
              <a:gs pos="37000">
                <a:srgbClr val="D3E0EF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0" name="矩形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11F0FA2B-2DD3-654E-B2B8-2589E1C94822}"/>
              </a:ext>
            </a:extLst>
          </p:cNvPr>
          <p:cNvSpPr/>
          <p:nvPr/>
        </p:nvSpPr>
        <p:spPr>
          <a:xfrm>
            <a:off x="2621944" y="4374148"/>
            <a:ext cx="1550979" cy="60554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提浩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智网科技</a:t>
            </a:r>
            <a:endParaRPr lang="en-US" altLang="zh-Han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BAA822D0-4B96-774D-A670-5C0387D3FFE6}"/>
              </a:ext>
            </a:extLst>
          </p:cNvPr>
          <p:cNvSpPr/>
          <p:nvPr/>
        </p:nvSpPr>
        <p:spPr>
          <a:xfrm>
            <a:off x="4849619" y="4368234"/>
            <a:ext cx="1550979" cy="60554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杨会珍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软研院</a:t>
            </a:r>
            <a:endParaRPr lang="en-US" altLang="zh-Han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B4E506B1-1ABE-A24D-8AB6-3A9CF5377C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1" y="2906533"/>
            <a:ext cx="1425819" cy="1425819"/>
          </a:xfrm>
          <a:prstGeom prst="rect">
            <a:avLst/>
          </a:prstGeom>
        </p:spPr>
      </p:pic>
      <p:sp>
        <p:nvSpPr>
          <p:cNvPr id="48" name="矩形 4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748CAB75-7965-314B-BDB6-F7A396B00458}"/>
              </a:ext>
            </a:extLst>
          </p:cNvPr>
          <p:cNvSpPr/>
          <p:nvPr/>
        </p:nvSpPr>
        <p:spPr>
          <a:xfrm>
            <a:off x="231494" y="4368234"/>
            <a:ext cx="1747779" cy="60554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闫涵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系统集成公司</a:t>
            </a:r>
            <a:endParaRPr lang="en-US" altLang="zh-Han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后端开发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AD13F267-4353-7D4C-A68F-21AB452FA2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25" y="2906533"/>
            <a:ext cx="1431472" cy="142609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2AE98312-BE9A-D04D-9A6D-F52C607D9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00" y="2916327"/>
            <a:ext cx="1451907" cy="1451907"/>
          </a:xfrm>
          <a:prstGeom prst="rect">
            <a:avLst/>
          </a:prstGeom>
        </p:spPr>
      </p:pic>
      <p:sp>
        <p:nvSpPr>
          <p:cNvPr id="53" name="矩形 5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A027AA11-8933-3C47-88ED-223F1917E997}"/>
              </a:ext>
            </a:extLst>
          </p:cNvPr>
          <p:cNvSpPr/>
          <p:nvPr/>
        </p:nvSpPr>
        <p:spPr>
          <a:xfrm>
            <a:off x="7127117" y="4368234"/>
            <a:ext cx="1550979" cy="60554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汤静远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支付公司</a:t>
            </a:r>
            <a:endParaRPr lang="en-US" altLang="zh-Han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199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FF51784-6852-4ED4-8C9A-84D68FC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465"/>
            <a:ext cx="4879718" cy="350678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60AFB7-260F-3E45-B0D3-CC2A3F87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67" y="140931"/>
            <a:ext cx="6801317" cy="473447"/>
          </a:xfrm>
        </p:spPr>
        <p:txBody>
          <a:bodyPr/>
          <a:lstStyle/>
          <a:p>
            <a:r>
              <a:rPr kumimoji="1" lang="zh-CN" altLang="en-US" dirty="0"/>
              <a:t>项目介绍 </a:t>
            </a:r>
            <a:r>
              <a:rPr kumimoji="1" lang="en-US" altLang="zh-CN" dirty="0"/>
              <a:t>- </a:t>
            </a:r>
            <a:r>
              <a:rPr kumimoji="1" lang="zh-Hans" altLang="en-US" sz="2000" dirty="0"/>
              <a:t>原型</a:t>
            </a:r>
            <a:r>
              <a:rPr kumimoji="1" lang="zh-CN" altLang="en-US" sz="2000" dirty="0"/>
              <a:t>设计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99E69CA6-4E8D-BB47-A6BB-037F84AA9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6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文本框 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FF0C0A68-E9DB-3A4C-B8D6-9CCE01BE1384}"/>
              </a:ext>
            </a:extLst>
          </p:cNvPr>
          <p:cNvSpPr txBox="1"/>
          <p:nvPr/>
        </p:nvSpPr>
        <p:spPr>
          <a:xfrm>
            <a:off x="3542327" y="811663"/>
            <a:ext cx="165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b="1" dirty="0">
                <a:solidFill>
                  <a:schemeClr val="bg1"/>
                </a:solidFill>
              </a:rPr>
              <a:t>原型制作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AC7C26CA-241D-6F4F-9AEA-36BFF262A254}"/>
              </a:ext>
            </a:extLst>
          </p:cNvPr>
          <p:cNvCxnSpPr>
            <a:cxnSpLocks/>
          </p:cNvCxnSpPr>
          <p:nvPr/>
        </p:nvCxnSpPr>
        <p:spPr>
          <a:xfrm>
            <a:off x="3870519" y="1355808"/>
            <a:ext cx="8267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AFE7E10D-A800-5E41-8A96-0747961A1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718" y="1572986"/>
            <a:ext cx="4192992" cy="27588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圆角矩形 22">
            <a:extLst>
              <a:ext uri="{FF2B5EF4-FFF2-40B4-BE49-F238E27FC236}">
                <a16:creationId xmlns:a16="http://schemas.microsoft.com/office/drawing/2014/main" id="{4936784B-7BDC-4FC9-A4D6-FE2AB4D25528}"/>
              </a:ext>
            </a:extLst>
          </p:cNvPr>
          <p:cNvSpPr/>
          <p:nvPr/>
        </p:nvSpPr>
        <p:spPr>
          <a:xfrm>
            <a:off x="3601282" y="776454"/>
            <a:ext cx="1803287" cy="5232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Mocking Bot</a:t>
            </a:r>
            <a:r>
              <a:rPr kumimoji="1"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墨刀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59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0AFB7-260F-3E45-B0D3-CC2A3F87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67" y="140931"/>
            <a:ext cx="6801317" cy="473447"/>
          </a:xfrm>
        </p:spPr>
        <p:txBody>
          <a:bodyPr/>
          <a:lstStyle/>
          <a:p>
            <a:r>
              <a:rPr kumimoji="1" lang="zh-CN" altLang="en-US" dirty="0"/>
              <a:t>项目介绍 </a:t>
            </a:r>
            <a:r>
              <a:rPr kumimoji="1" lang="en-US" altLang="zh-CN" dirty="0"/>
              <a:t>– </a:t>
            </a:r>
            <a:r>
              <a:rPr kumimoji="1" lang="zh-CN" altLang="en-US" sz="2000" dirty="0"/>
              <a:t>项目</a:t>
            </a:r>
            <a:r>
              <a:rPr kumimoji="1" lang="zh-Hans" altLang="en-US" sz="2000" dirty="0"/>
              <a:t>进度管控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99E69CA6-4E8D-BB47-A6BB-037F84AA9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7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文本框 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FF0C0A68-E9DB-3A4C-B8D6-9CCE01BE1384}"/>
              </a:ext>
            </a:extLst>
          </p:cNvPr>
          <p:cNvSpPr txBox="1"/>
          <p:nvPr/>
        </p:nvSpPr>
        <p:spPr>
          <a:xfrm>
            <a:off x="3542327" y="811663"/>
            <a:ext cx="165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b="1" dirty="0">
                <a:solidFill>
                  <a:schemeClr val="bg1"/>
                </a:solidFill>
              </a:rPr>
              <a:t>进度管控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id="{AC7C26CA-241D-6F4F-9AEA-36BFF262A254}"/>
              </a:ext>
            </a:extLst>
          </p:cNvPr>
          <p:cNvCxnSpPr>
            <a:cxnSpLocks/>
          </p:cNvCxnSpPr>
          <p:nvPr/>
        </p:nvCxnSpPr>
        <p:spPr>
          <a:xfrm>
            <a:off x="3870519" y="1355808"/>
            <a:ext cx="8267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3196565-4093-2B4F-BE64-C27F89A8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" y="1676866"/>
            <a:ext cx="8890271" cy="27555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圆角矩形 22">
            <a:extLst>
              <a:ext uri="{FF2B5EF4-FFF2-40B4-BE49-F238E27FC236}">
                <a16:creationId xmlns:a16="http://schemas.microsoft.com/office/drawing/2014/main" id="{6935718F-DF0B-4B15-862A-085560F53B85}"/>
              </a:ext>
            </a:extLst>
          </p:cNvPr>
          <p:cNvSpPr/>
          <p:nvPr/>
        </p:nvSpPr>
        <p:spPr>
          <a:xfrm>
            <a:off x="3468036" y="884012"/>
            <a:ext cx="1803287" cy="5232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spc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Teambition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14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 录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510742" y="3579862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1600" b="1" dirty="0">
                <a:latin typeface="微软雅黑" pitchFamily="34" charset="-122"/>
                <a:ea typeface="微软雅黑" pitchFamily="34" charset="-122"/>
              </a:rPr>
              <a:t>四</a:t>
            </a:r>
            <a:endParaRPr kumimoji="1"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74591" y="3579862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幻灯片编号占位符 2">
            <a:extLst>
              <a:ext uri="{FF2B5EF4-FFF2-40B4-BE49-F238E27FC236}">
                <a16:creationId xmlns:a16="http://schemas.microsoft.com/office/drawing/2014/main" id="{617E66F3-8B7B-454D-A8D7-3D7B9F2F3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62365" y="4808662"/>
            <a:ext cx="866802" cy="334838"/>
          </a:xfrm>
        </p:spPr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8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E238167-1F07-6D4B-9E4A-EE42FBAC9C6E}"/>
              </a:ext>
            </a:extLst>
          </p:cNvPr>
          <p:cNvSpPr/>
          <p:nvPr/>
        </p:nvSpPr>
        <p:spPr>
          <a:xfrm>
            <a:off x="1510742" y="2864436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1600" b="1" dirty="0">
                <a:latin typeface="微软雅黑" pitchFamily="34" charset="-122"/>
                <a:ea typeface="微软雅黑" pitchFamily="34" charset="-122"/>
              </a:rPr>
              <a:t>三</a:t>
            </a:r>
            <a:endParaRPr kumimoji="1"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27BFA43-6B62-8140-A431-E2E629E887D8}"/>
              </a:ext>
            </a:extLst>
          </p:cNvPr>
          <p:cNvSpPr/>
          <p:nvPr/>
        </p:nvSpPr>
        <p:spPr>
          <a:xfrm>
            <a:off x="2474591" y="2864436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C91AF19-46D7-1A4A-84D8-18C59F135268}"/>
              </a:ext>
            </a:extLst>
          </p:cNvPr>
          <p:cNvSpPr/>
          <p:nvPr/>
        </p:nvSpPr>
        <p:spPr>
          <a:xfrm>
            <a:off x="1510742" y="1393079"/>
            <a:ext cx="829010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709D514-BDE3-584A-A176-9ED35B9B922F}"/>
              </a:ext>
            </a:extLst>
          </p:cNvPr>
          <p:cNvSpPr/>
          <p:nvPr/>
        </p:nvSpPr>
        <p:spPr>
          <a:xfrm>
            <a:off x="2474591" y="1393079"/>
            <a:ext cx="5270131" cy="59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DF78410-333D-EB44-98F4-85904369F16B}"/>
              </a:ext>
            </a:extLst>
          </p:cNvPr>
          <p:cNvSpPr/>
          <p:nvPr/>
        </p:nvSpPr>
        <p:spPr>
          <a:xfrm>
            <a:off x="1510742" y="2128757"/>
            <a:ext cx="829010" cy="59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8EBACF1-64AF-F449-AA17-4D9B40D9D8D6}"/>
              </a:ext>
            </a:extLst>
          </p:cNvPr>
          <p:cNvSpPr/>
          <p:nvPr/>
        </p:nvSpPr>
        <p:spPr>
          <a:xfrm>
            <a:off x="2474591" y="2128757"/>
            <a:ext cx="5270131" cy="594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数据介绍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50016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0E1EB-AD38-8748-B423-32C842B8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数据介绍 </a:t>
            </a:r>
            <a:r>
              <a:rPr kumimoji="1" lang="en-US" altLang="zh-CN" dirty="0"/>
              <a:t>- </a:t>
            </a:r>
            <a:r>
              <a:rPr kumimoji="1" lang="zh-Hans" altLang="en-US" sz="2000" dirty="0"/>
              <a:t>我们能爬取到什么数据</a:t>
            </a:r>
            <a:endParaRPr kumimoji="1" lang="zh-CN" altLang="en-US" dirty="0"/>
          </a:p>
        </p:txBody>
      </p:sp>
      <p:sp>
        <p:nvSpPr>
          <p:cNvPr id="3" name="幻灯片编号占位符 2">
            <a:extLst>
              <a:ext uri="{FF2B5EF4-FFF2-40B4-BE49-F238E27FC236}">
                <a16:creationId xmlns:a16="http://schemas.microsoft.com/office/drawing/2014/main" id="{D33CFF25-1751-BD45-8EF9-40577EC5A0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A5CC9-9C0F-424D-A6A2-0137DDC45420}" type="slidenum">
              <a:rPr lang="zh-CN" alt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pPr/>
              <a:t>9</a:t>
            </a:fld>
            <a:endParaRPr lang="zh-CN" alt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2788C4-8671-2A45-82A9-6CC93679B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67" y="821802"/>
            <a:ext cx="4172393" cy="43006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167481-3B9C-BE48-845E-9E6682E4FF2D}"/>
              </a:ext>
            </a:extLst>
          </p:cNvPr>
          <p:cNvSpPr/>
          <p:nvPr/>
        </p:nvSpPr>
        <p:spPr>
          <a:xfrm>
            <a:off x="1096349" y="805825"/>
            <a:ext cx="668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AE6B45-D071-B646-9EE1-98644474BB3A}"/>
              </a:ext>
            </a:extLst>
          </p:cNvPr>
          <p:cNvSpPr/>
          <p:nvPr/>
        </p:nvSpPr>
        <p:spPr>
          <a:xfrm>
            <a:off x="1069690" y="1198503"/>
            <a:ext cx="668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CCB296-4E28-9E4D-969B-85F6ED3B7CD9}"/>
              </a:ext>
            </a:extLst>
          </p:cNvPr>
          <p:cNvSpPr/>
          <p:nvPr/>
        </p:nvSpPr>
        <p:spPr>
          <a:xfrm>
            <a:off x="1069690" y="1617159"/>
            <a:ext cx="668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B7A785-2DA9-E742-8389-4A2BEDBC89BD}"/>
              </a:ext>
            </a:extLst>
          </p:cNvPr>
          <p:cNvSpPr/>
          <p:nvPr/>
        </p:nvSpPr>
        <p:spPr>
          <a:xfrm>
            <a:off x="951463" y="2035815"/>
            <a:ext cx="8912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阅读量</a:t>
            </a:r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7E4AB0-C2F1-0140-AC4A-D93A023AE95D}"/>
              </a:ext>
            </a:extLst>
          </p:cNvPr>
          <p:cNvSpPr/>
          <p:nvPr/>
        </p:nvSpPr>
        <p:spPr>
          <a:xfrm>
            <a:off x="824142" y="2454471"/>
            <a:ext cx="1111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精选留言</a:t>
            </a:r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FB1FE4-37FF-E547-8532-349D85E8CA76}"/>
              </a:ext>
            </a:extLst>
          </p:cNvPr>
          <p:cNvSpPr/>
          <p:nvPr/>
        </p:nvSpPr>
        <p:spPr>
          <a:xfrm>
            <a:off x="6964231" y="1537057"/>
            <a:ext cx="8912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点赞量</a:t>
            </a:r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1EC91E-4FBC-FE45-91B6-7BD0815725A7}"/>
              </a:ext>
            </a:extLst>
          </p:cNvPr>
          <p:cNvSpPr/>
          <p:nvPr/>
        </p:nvSpPr>
        <p:spPr>
          <a:xfrm>
            <a:off x="6815831" y="2255940"/>
            <a:ext cx="1325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评论点赞量</a:t>
            </a:r>
            <a:endParaRPr kumimoji="1" lang="zh-CN" altLang="en-US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0D6E196-4ACC-8342-A79F-02E1E6D202C5}"/>
              </a:ext>
            </a:extLst>
          </p:cNvPr>
          <p:cNvCxnSpPr>
            <a:endCxn id="11" idx="1"/>
          </p:cNvCxnSpPr>
          <p:nvPr/>
        </p:nvCxnSpPr>
        <p:spPr>
          <a:xfrm>
            <a:off x="6380406" y="1706334"/>
            <a:ext cx="58382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5F6446A-F42B-FF4F-80FA-5EF65AB5D258}"/>
              </a:ext>
            </a:extLst>
          </p:cNvPr>
          <p:cNvCxnSpPr>
            <a:endCxn id="12" idx="1"/>
          </p:cNvCxnSpPr>
          <p:nvPr/>
        </p:nvCxnSpPr>
        <p:spPr>
          <a:xfrm>
            <a:off x="6428775" y="2425217"/>
            <a:ext cx="38705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D649B2E-D1F6-B344-A5E2-F20785396B8C}"/>
              </a:ext>
            </a:extLst>
          </p:cNvPr>
          <p:cNvCxnSpPr>
            <a:cxnSpLocks/>
          </p:cNvCxnSpPr>
          <p:nvPr/>
        </p:nvCxnSpPr>
        <p:spPr>
          <a:xfrm flipH="1">
            <a:off x="1738542" y="991079"/>
            <a:ext cx="58382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CE567D4-50E1-AE4B-B162-3D893A16276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1738542" y="1283142"/>
            <a:ext cx="583825" cy="8463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DF03CD8-D994-5F4D-B15C-4B8C664D0472}"/>
              </a:ext>
            </a:extLst>
          </p:cNvPr>
          <p:cNvCxnSpPr>
            <a:endCxn id="10" idx="3"/>
          </p:cNvCxnSpPr>
          <p:nvPr/>
        </p:nvCxnSpPr>
        <p:spPr>
          <a:xfrm flipH="1">
            <a:off x="1935311" y="2543646"/>
            <a:ext cx="717631" cy="801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A6E1500-4F98-0C47-BDD8-93F89D4D5EC3}"/>
              </a:ext>
            </a:extLst>
          </p:cNvPr>
          <p:cNvCxnSpPr>
            <a:endCxn id="10" idx="3"/>
          </p:cNvCxnSpPr>
          <p:nvPr/>
        </p:nvCxnSpPr>
        <p:spPr>
          <a:xfrm flipH="1" flipV="1">
            <a:off x="1935311" y="2623748"/>
            <a:ext cx="706056" cy="3767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2CDBFF3-D407-224C-8045-466CA9C4CF7A}"/>
              </a:ext>
            </a:extLst>
          </p:cNvPr>
          <p:cNvCxnSpPr/>
          <p:nvPr/>
        </p:nvCxnSpPr>
        <p:spPr>
          <a:xfrm flipH="1">
            <a:off x="1775811" y="1722775"/>
            <a:ext cx="639153" cy="4987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4AFB5B5-592B-9647-AE36-7573EEC8FA10}"/>
              </a:ext>
            </a:extLst>
          </p:cNvPr>
          <p:cNvCxnSpPr>
            <a:endCxn id="8" idx="3"/>
          </p:cNvCxnSpPr>
          <p:nvPr/>
        </p:nvCxnSpPr>
        <p:spPr>
          <a:xfrm flipH="1">
            <a:off x="1738542" y="1344170"/>
            <a:ext cx="1145893" cy="4422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636700"/>
      </p:ext>
    </p:extLst>
  </p:cSld>
  <p:clrMapOvr>
    <a:masterClrMapping/>
  </p:clrMapOvr>
</p:sld>
</file>

<file path=ppt/theme/theme1.xml><?xml version="1.0" encoding="utf-8"?>
<a:theme xmlns:a="http://schemas.openxmlformats.org/drawingml/2006/main" name="1_UnicomWid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雅黑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rgbClr val="FFECCA"/>
        </a:solidFill>
        <a:ln w="127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lIns="91432" tIns="45716" rIns="91432" bIns="45716" rtlCol="0" anchor="ctr"/>
      <a:lstStyle>
        <a:defPPr algn="ctr" defTabSz="685704">
          <a:defRPr>
            <a:solidFill>
              <a:srgbClr val="FFFFFF"/>
            </a:solidFill>
            <a:latin typeface="微软雅黑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comWide" id="{A4AD6F86-8B9A-4B52-A1C8-34E0CC8A69F6}" vid="{32E50B7E-6463-4CDD-9E1D-DAD6B72090A7}"/>
    </a:ext>
  </a:extLst>
</a:theme>
</file>

<file path=ppt/theme/theme2.xml><?xml version="1.0" encoding="utf-8"?>
<a:theme xmlns:a="http://schemas.openxmlformats.org/drawingml/2006/main" name="2_UnicomWide">
  <a:themeElements>
    <a:clrScheme name="红黄蓝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C00000"/>
      </a:accent1>
      <a:accent2>
        <a:srgbClr val="FFC000"/>
      </a:accent2>
      <a:accent3>
        <a:srgbClr val="00B0F0"/>
      </a:accent3>
      <a:accent4>
        <a:srgbClr val="C5E799"/>
      </a:accent4>
      <a:accent5>
        <a:srgbClr val="7F5F52"/>
      </a:accent5>
      <a:accent6>
        <a:srgbClr val="92D050"/>
      </a:accent6>
      <a:hlink>
        <a:srgbClr val="00B0F0"/>
      </a:hlink>
      <a:folHlink>
        <a:srgbClr val="C00000"/>
      </a:folHlink>
    </a:clrScheme>
    <a:fontScheme name="雅黑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b="1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comWide" id="{A4AD6F86-8B9A-4B52-A1C8-34E0CC8A69F6}" vid="{32E50B7E-6463-4CDD-9E1D-DAD6B72090A7}"/>
    </a:ext>
  </a:extLst>
</a:theme>
</file>

<file path=ppt/theme/theme3.xml><?xml version="1.0" encoding="utf-8"?>
<a:theme xmlns:a="http://schemas.openxmlformats.org/drawingml/2006/main" name="8_UnicomWide">
  <a:themeElements>
    <a:clrScheme name="红黄蓝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C00000"/>
      </a:accent1>
      <a:accent2>
        <a:srgbClr val="FFC000"/>
      </a:accent2>
      <a:accent3>
        <a:srgbClr val="00B0F0"/>
      </a:accent3>
      <a:accent4>
        <a:srgbClr val="C5E799"/>
      </a:accent4>
      <a:accent5>
        <a:srgbClr val="7F5F52"/>
      </a:accent5>
      <a:accent6>
        <a:srgbClr val="92D050"/>
      </a:accent6>
      <a:hlink>
        <a:srgbClr val="00B0F0"/>
      </a:hlink>
      <a:folHlink>
        <a:srgbClr val="C00000"/>
      </a:folHlink>
    </a:clrScheme>
    <a:fontScheme name="雅黑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b="1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comWide" id="{A4AD6F86-8B9A-4B52-A1C8-34E0CC8A69F6}" vid="{32E50B7E-6463-4CDD-9E1D-DAD6B72090A7}"/>
    </a:ext>
  </a:extLst>
</a:theme>
</file>

<file path=ppt/theme/theme4.xml><?xml version="1.0" encoding="utf-8"?>
<a:theme xmlns:a="http://schemas.openxmlformats.org/drawingml/2006/main" name="UnicomWid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雅黑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40404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kumimoji="1" sz="1600" b="1" dirty="0" err="1">
            <a:solidFill>
              <a:srgbClr val="FF0000"/>
            </a:solidFill>
            <a:highlight>
              <a:srgbClr val="FF0000"/>
            </a:highligh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UnicomWide">
  <a:themeElements>
    <a:clrScheme name="红黄蓝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C00000"/>
      </a:accent1>
      <a:accent2>
        <a:srgbClr val="FFC000"/>
      </a:accent2>
      <a:accent3>
        <a:srgbClr val="00B0F0"/>
      </a:accent3>
      <a:accent4>
        <a:srgbClr val="C5E799"/>
      </a:accent4>
      <a:accent5>
        <a:srgbClr val="7F5F52"/>
      </a:accent5>
      <a:accent6>
        <a:srgbClr val="92D050"/>
      </a:accent6>
      <a:hlink>
        <a:srgbClr val="00B0F0"/>
      </a:hlink>
      <a:folHlink>
        <a:srgbClr val="C00000"/>
      </a:folHlink>
    </a:clrScheme>
    <a:fontScheme name="雅黑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b="1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comWide" id="{A4AD6F86-8B9A-4B52-A1C8-34E0CC8A69F6}" vid="{32E50B7E-6463-4CDD-9E1D-DAD6B72090A7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43699</TotalTime>
  <Words>2203</Words>
  <Application>Microsoft Office PowerPoint</Application>
  <PresentationFormat>全屏显示(16:9)</PresentationFormat>
  <Paragraphs>316</Paragraphs>
  <Slides>24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等线</vt:lpstr>
      <vt:lpstr>方正兰亭黑简体</vt:lpstr>
      <vt:lpstr>华文细黑</vt:lpstr>
      <vt:lpstr>经典特宋简</vt:lpstr>
      <vt:lpstr>宋体</vt:lpstr>
      <vt:lpstr>Microsoft YaHei</vt:lpstr>
      <vt:lpstr>Microsoft YaHei</vt:lpstr>
      <vt:lpstr>Aparajita</vt:lpstr>
      <vt:lpstr>Arial</vt:lpstr>
      <vt:lpstr>Calibri</vt:lpstr>
      <vt:lpstr>Segoe UI</vt:lpstr>
      <vt:lpstr>Segoe UI Light</vt:lpstr>
      <vt:lpstr>Tahoma</vt:lpstr>
      <vt:lpstr>Wingdings</vt:lpstr>
      <vt:lpstr>1_UnicomWide</vt:lpstr>
      <vt:lpstr>2_UnicomWide</vt:lpstr>
      <vt:lpstr>8_UnicomWide</vt:lpstr>
      <vt:lpstr>UnicomWide</vt:lpstr>
      <vt:lpstr>3_UnicomWide</vt:lpstr>
      <vt:lpstr>PowerPoint 演示文稿</vt:lpstr>
      <vt:lpstr>目 录</vt:lpstr>
      <vt:lpstr>项目介绍 - 项目定位&amp;受众分析</vt:lpstr>
      <vt:lpstr>项目介绍 - 项目价值</vt:lpstr>
      <vt:lpstr>项目介绍 - 成员组成&amp;分工</vt:lpstr>
      <vt:lpstr>项目介绍 - 原型设计</vt:lpstr>
      <vt:lpstr>项目介绍 – 项目进度管控</vt:lpstr>
      <vt:lpstr>目 录</vt:lpstr>
      <vt:lpstr>数据介绍 - 我们能爬取到什么数据</vt:lpstr>
      <vt:lpstr>数据介绍 - 我们爬到了多少数据</vt:lpstr>
      <vt:lpstr>数据介绍 - 我们遇到了什么问题</vt:lpstr>
      <vt:lpstr>目 录</vt:lpstr>
      <vt:lpstr>数据分析 – 相关技术</vt:lpstr>
      <vt:lpstr>数据分析 - 整体框架</vt:lpstr>
      <vt:lpstr>数据分析 – 模块划分</vt:lpstr>
      <vt:lpstr>数据分析 - 运营数据概览</vt:lpstr>
      <vt:lpstr>数据分析 - 内容质量分析</vt:lpstr>
      <vt:lpstr>数据分析 - 作者影响力分析</vt:lpstr>
      <vt:lpstr>数据分析 - 舆情监控（标题热词 ）</vt:lpstr>
      <vt:lpstr>数据分析 - 舆情监控（精选评论热词）</vt:lpstr>
      <vt:lpstr>数据分析 - 舆情监控（情感分析）</vt:lpstr>
      <vt:lpstr>目 录</vt:lpstr>
      <vt:lpstr>项目展示</vt:lpstr>
      <vt:lpstr>PowerPoint 演示文稿</vt:lpstr>
    </vt:vector>
  </TitlesOfParts>
  <Company>Deloitte Touche Tohmatsu Services,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Deloitte</dc:creator>
  <cp:lastModifiedBy>venjing</cp:lastModifiedBy>
  <cp:revision>7392</cp:revision>
  <cp:lastPrinted>2015-10-09T02:46:00Z</cp:lastPrinted>
  <dcterms:created xsi:type="dcterms:W3CDTF">2014-11-17T00:01:00Z</dcterms:created>
  <dcterms:modified xsi:type="dcterms:W3CDTF">2018-09-13T15:28:36Z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